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36.jpg" ContentType="image/jpg"/>
  <Override PartName="/ppt/media/image37.jpg" ContentType="image/jp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56.jpg" ContentType="image/jpg"/>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711" r:id="rId5"/>
  </p:sldMasterIdLst>
  <p:notesMasterIdLst>
    <p:notesMasterId r:id="rId30"/>
  </p:notesMasterIdLst>
  <p:handoutMasterIdLst>
    <p:handoutMasterId r:id="rId31"/>
  </p:handoutMasterIdLst>
  <p:sldIdLst>
    <p:sldId id="1794" r:id="rId6"/>
    <p:sldId id="1081" r:id="rId7"/>
    <p:sldId id="258" r:id="rId8"/>
    <p:sldId id="4031" r:id="rId9"/>
    <p:sldId id="1172" r:id="rId10"/>
    <p:sldId id="4032" r:id="rId11"/>
    <p:sldId id="1698" r:id="rId12"/>
    <p:sldId id="1267" r:id="rId13"/>
    <p:sldId id="1779" r:id="rId14"/>
    <p:sldId id="1223" r:id="rId15"/>
    <p:sldId id="1708" r:id="rId16"/>
    <p:sldId id="1709" r:id="rId17"/>
    <p:sldId id="293" r:id="rId18"/>
    <p:sldId id="4033" r:id="rId19"/>
    <p:sldId id="1756" r:id="rId20"/>
    <p:sldId id="1785" r:id="rId21"/>
    <p:sldId id="4034" r:id="rId22"/>
    <p:sldId id="1306" r:id="rId23"/>
    <p:sldId id="1307" r:id="rId24"/>
    <p:sldId id="1793" r:id="rId25"/>
    <p:sldId id="269" r:id="rId26"/>
    <p:sldId id="271" r:id="rId27"/>
    <p:sldId id="1782" r:id="rId28"/>
    <p:sldId id="1264" r:id="rId29"/>
  </p:sldIdLst>
  <p:sldSz cx="14630400" cy="8229600"/>
  <p:notesSz cx="6881813" cy="9296400"/>
  <p:embeddedFontLst>
    <p:embeddedFont>
      <p:font typeface="Segoe UI" panose="020B0502040204020203" pitchFamily="34" charset="0"/>
      <p:regular r:id="rId32"/>
      <p:bold r:id="rId33"/>
      <p:italic r:id="rId34"/>
      <p:boldItalic r:id="rId35"/>
    </p:embeddedFont>
    <p:embeddedFont>
      <p:font typeface="Segoe UI Light" panose="020B0502040204020203" pitchFamily="34" charset="0"/>
      <p:regular r:id="rId36"/>
      <p:italic r:id="rId37"/>
    </p:embeddedFont>
    <p:embeddedFont>
      <p:font typeface="Segoe UI Semibold" panose="020B0702040204020203" pitchFamily="34" charset="0"/>
      <p:bold r:id="rId38"/>
      <p:boldItalic r:id="rId39"/>
    </p:embeddedFont>
    <p:embeddedFont>
      <p:font typeface="Segoe UI Semilight" panose="020B0402040204020203" pitchFamily="34" charset="0"/>
      <p:regular r:id="rId40"/>
      <p:italic r:id="rId41"/>
    </p:embeddedFont>
  </p:embeddedFontLst>
  <p:defaultTextStyle>
    <a:defPPr>
      <a:defRPr lang="en-US"/>
    </a:defPPr>
    <a:lvl1pPr marL="0" algn="l" defTabSz="1172261" rtl="0" eaLnBrk="1" latinLnBrk="0" hangingPunct="1">
      <a:defRPr sz="2308" kern="1200">
        <a:solidFill>
          <a:schemeClr val="tx1"/>
        </a:solidFill>
        <a:latin typeface="+mn-lt"/>
        <a:ea typeface="+mn-ea"/>
        <a:cs typeface="+mn-cs"/>
      </a:defRPr>
    </a:lvl1pPr>
    <a:lvl2pPr marL="586130" algn="l" defTabSz="1172261" rtl="0" eaLnBrk="1" latinLnBrk="0" hangingPunct="1">
      <a:defRPr sz="2308" kern="1200">
        <a:solidFill>
          <a:schemeClr val="tx1"/>
        </a:solidFill>
        <a:latin typeface="+mn-lt"/>
        <a:ea typeface="+mn-ea"/>
        <a:cs typeface="+mn-cs"/>
      </a:defRPr>
    </a:lvl2pPr>
    <a:lvl3pPr marL="1172261" algn="l" defTabSz="1172261" rtl="0" eaLnBrk="1" latinLnBrk="0" hangingPunct="1">
      <a:defRPr sz="2308" kern="1200">
        <a:solidFill>
          <a:schemeClr val="tx1"/>
        </a:solidFill>
        <a:latin typeface="+mn-lt"/>
        <a:ea typeface="+mn-ea"/>
        <a:cs typeface="+mn-cs"/>
      </a:defRPr>
    </a:lvl3pPr>
    <a:lvl4pPr marL="1758391" algn="l" defTabSz="1172261" rtl="0" eaLnBrk="1" latinLnBrk="0" hangingPunct="1">
      <a:defRPr sz="2308" kern="1200">
        <a:solidFill>
          <a:schemeClr val="tx1"/>
        </a:solidFill>
        <a:latin typeface="+mn-lt"/>
        <a:ea typeface="+mn-ea"/>
        <a:cs typeface="+mn-cs"/>
      </a:defRPr>
    </a:lvl4pPr>
    <a:lvl5pPr marL="2344522" algn="l" defTabSz="1172261" rtl="0" eaLnBrk="1" latinLnBrk="0" hangingPunct="1">
      <a:defRPr sz="2308" kern="1200">
        <a:solidFill>
          <a:schemeClr val="tx1"/>
        </a:solidFill>
        <a:latin typeface="+mn-lt"/>
        <a:ea typeface="+mn-ea"/>
        <a:cs typeface="+mn-cs"/>
      </a:defRPr>
    </a:lvl5pPr>
    <a:lvl6pPr marL="2930652" algn="l" defTabSz="1172261" rtl="0" eaLnBrk="1" latinLnBrk="0" hangingPunct="1">
      <a:defRPr sz="2308" kern="1200">
        <a:solidFill>
          <a:schemeClr val="tx1"/>
        </a:solidFill>
        <a:latin typeface="+mn-lt"/>
        <a:ea typeface="+mn-ea"/>
        <a:cs typeface="+mn-cs"/>
      </a:defRPr>
    </a:lvl6pPr>
    <a:lvl7pPr marL="3516782" algn="l" defTabSz="1172261" rtl="0" eaLnBrk="1" latinLnBrk="0" hangingPunct="1">
      <a:defRPr sz="2308" kern="1200">
        <a:solidFill>
          <a:schemeClr val="tx1"/>
        </a:solidFill>
        <a:latin typeface="+mn-lt"/>
        <a:ea typeface="+mn-ea"/>
        <a:cs typeface="+mn-cs"/>
      </a:defRPr>
    </a:lvl7pPr>
    <a:lvl8pPr marL="4102913" algn="l" defTabSz="1172261" rtl="0" eaLnBrk="1" latinLnBrk="0" hangingPunct="1">
      <a:defRPr sz="2308" kern="1200">
        <a:solidFill>
          <a:schemeClr val="tx1"/>
        </a:solidFill>
        <a:latin typeface="+mn-lt"/>
        <a:ea typeface="+mn-ea"/>
        <a:cs typeface="+mn-cs"/>
      </a:defRPr>
    </a:lvl8pPr>
    <a:lvl9pPr marL="4689043" algn="l" defTabSz="1172261" rtl="0" eaLnBrk="1" latinLnBrk="0" hangingPunct="1">
      <a:defRPr sz="2308" kern="1200">
        <a:solidFill>
          <a:schemeClr val="tx1"/>
        </a:solidFill>
        <a:latin typeface="+mn-lt"/>
        <a:ea typeface="+mn-ea"/>
        <a:cs typeface="+mn-cs"/>
      </a:defRPr>
    </a:lvl9pPr>
  </p:defaultTextStyle>
  <p:extLst>
    <p:ext uri="{EFAFB233-063F-42B5-8137-9DF3F51BA10A}">
      <p15:sldGuideLst xmlns:p15="http://schemas.microsoft.com/office/powerpoint/2012/main">
        <p15:guide id="2" pos="288" userDrawn="1">
          <p15:clr>
            <a:srgbClr val="A4A3A4"/>
          </p15:clr>
        </p15:guide>
        <p15:guide id="3" pos="8928" userDrawn="1">
          <p15:clr>
            <a:srgbClr val="A4A3A4"/>
          </p15:clr>
        </p15:guide>
        <p15:guide id="4" pos="6768" userDrawn="1">
          <p15:clr>
            <a:srgbClr val="A4A3A4"/>
          </p15:clr>
        </p15:guide>
        <p15:guide id="5" pos="2448" userDrawn="1">
          <p15:clr>
            <a:srgbClr val="A4A3A4"/>
          </p15:clr>
        </p15:guide>
        <p15:guide id="6" orient="horz" pos="4728" userDrawn="1">
          <p15:clr>
            <a:srgbClr val="A4A3A4"/>
          </p15:clr>
        </p15:guide>
        <p15:guide id="7" orient="horz" pos="91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nthony maytone" initials="am" lastIdx="2" clrIdx="6">
    <p:extLst>
      <p:ext uri="{19B8F6BF-5375-455C-9EA6-DF929625EA0E}">
        <p15:presenceInfo xmlns:p15="http://schemas.microsoft.com/office/powerpoint/2012/main" userId="c1f6446f4f3881c6" providerId="Windows Live"/>
      </p:ext>
    </p:extLst>
  </p:cmAuthor>
  <p:cmAuthor id="1" name="Jeremy Cooper (Affirma Consulting)" initials="JC(C" lastIdx="23" clrIdx="0"/>
  <p:cmAuthor id="2" name="Drew Michaels" initials="DM" lastIdx="18" clrIdx="1"/>
  <p:cmAuthor id="3" name="Jann Skotdal" initials="JS" lastIdx="7" clrIdx="2"/>
  <p:cmAuthor id="4" name="Enrique Rivero" initials="" lastIdx="0" clrIdx="3"/>
  <p:cmAuthor id="5" name="Brett Campbell" initials="BC" lastIdx="17" clrIdx="4"/>
  <p:cmAuthor id="6" name="Ross Chapman" initials="RC" lastIdx="1" clrIdx="5">
    <p:extLst>
      <p:ext uri="{19B8F6BF-5375-455C-9EA6-DF929625EA0E}">
        <p15:presenceInfo xmlns:p15="http://schemas.microsoft.com/office/powerpoint/2012/main" userId="Ross Chapm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86D3EA"/>
    <a:srgbClr val="0096A9"/>
    <a:srgbClr val="1592A5"/>
    <a:srgbClr val="425B70"/>
    <a:srgbClr val="1E71B9"/>
    <a:srgbClr val="2F6EA5"/>
    <a:srgbClr val="006580"/>
    <a:srgbClr val="00AAEB"/>
    <a:srgbClr val="B8CE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02" autoAdjust="0"/>
    <p:restoredTop sz="94540" autoAdjust="0"/>
  </p:normalViewPr>
  <p:slideViewPr>
    <p:cSldViewPr snapToGrid="0">
      <p:cViewPr varScale="1">
        <p:scale>
          <a:sx n="82" d="100"/>
          <a:sy n="82" d="100"/>
        </p:scale>
        <p:origin x="102" y="270"/>
      </p:cViewPr>
      <p:guideLst>
        <p:guide pos="288"/>
        <p:guide pos="8928"/>
        <p:guide pos="6768"/>
        <p:guide pos="2448"/>
        <p:guide orient="horz" pos="4728"/>
        <p:guide orient="horz" pos="912"/>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8.fntdata"/><Relationship Id="rId21" Type="http://schemas.openxmlformats.org/officeDocument/2006/relationships/slide" Target="slides/slide16.xml"/><Relationship Id="rId34" Type="http://schemas.openxmlformats.org/officeDocument/2006/relationships/font" Target="fonts/font3.fntdata"/><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5.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handoutMaster" Target="handoutMasters/handoutMaster1.xml"/><Relationship Id="rId44"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font" Target="fonts/font4.fntdata"/><Relationship Id="rId43"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font" Target="fonts/font1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izabeth Morgan" userId="fb4f5c30-0f2a-475a-a50d-e77cbc1201f8" providerId="ADAL" clId="{6F5100BE-D931-4919-80C7-F61502705D46}"/>
    <pc:docChg chg="sldOrd">
      <pc:chgData name="Elizabeth Morgan" userId="fb4f5c30-0f2a-475a-a50d-e77cbc1201f8" providerId="ADAL" clId="{6F5100BE-D931-4919-80C7-F61502705D46}" dt="2025-12-05T00:04:17.887" v="0" actId="20578"/>
      <pc:docMkLst>
        <pc:docMk/>
      </pc:docMkLst>
      <pc:sldChg chg="ord">
        <pc:chgData name="Elizabeth Morgan" userId="fb4f5c30-0f2a-475a-a50d-e77cbc1201f8" providerId="ADAL" clId="{6F5100BE-D931-4919-80C7-F61502705D46}" dt="2025-12-05T00:04:17.887" v="0" actId="20578"/>
        <pc:sldMkLst>
          <pc:docMk/>
          <pc:sldMk cId="3031617214" sldId="1306"/>
        </pc:sldMkLst>
      </pc:sldChg>
    </pc:docChg>
  </pc:docChgLst>
  <pc:docChgLst>
    <pc:chgData name="Brendan Murphy" userId="S::bmurphy@affirma.com::e9f923b6-6d89-4d4e-a3b7-d9304b9d44ba" providerId="AD" clId="Web-{A119910F-12CF-56AB-3A71-F7B860BB465A}"/>
    <pc:docChg chg="modSld">
      <pc:chgData name="Brendan Murphy" userId="S::bmurphy@affirma.com::e9f923b6-6d89-4d4e-a3b7-d9304b9d44ba" providerId="AD" clId="Web-{A119910F-12CF-56AB-3A71-F7B860BB465A}" dt="2025-01-16T05:00:06.761" v="1" actId="1076"/>
      <pc:docMkLst>
        <pc:docMk/>
      </pc:docMkLst>
      <pc:sldChg chg="modSp">
        <pc:chgData name="Brendan Murphy" userId="S::bmurphy@affirma.com::e9f923b6-6d89-4d4e-a3b7-d9304b9d44ba" providerId="AD" clId="Web-{A119910F-12CF-56AB-3A71-F7B860BB465A}" dt="2025-01-16T05:00:06.761" v="1" actId="1076"/>
        <pc:sldMkLst>
          <pc:docMk/>
          <pc:sldMk cId="2628273425" sldId="403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913" cy="46672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97313" y="0"/>
            <a:ext cx="2982912" cy="466725"/>
          </a:xfrm>
          <a:prstGeom prst="rect">
            <a:avLst/>
          </a:prstGeom>
        </p:spPr>
        <p:txBody>
          <a:bodyPr vert="horz" lIns="91440" tIns="45720" rIns="91440" bIns="45720" rtlCol="0"/>
          <a:lstStyle>
            <a:lvl1pPr algn="r">
              <a:defRPr sz="1200"/>
            </a:lvl1pPr>
          </a:lstStyle>
          <a:p>
            <a:fld id="{F85389F9-6263-44F9-AF1B-A686C56EB839}" type="datetimeFigureOut">
              <a:rPr lang="en-US" smtClean="0"/>
              <a:t>12/4/2025</a:t>
            </a:fld>
            <a:endParaRPr lang="en-US" dirty="0"/>
          </a:p>
        </p:txBody>
      </p:sp>
      <p:sp>
        <p:nvSpPr>
          <p:cNvPr id="4" name="Footer Placeholder 3"/>
          <p:cNvSpPr>
            <a:spLocks noGrp="1"/>
          </p:cNvSpPr>
          <p:nvPr>
            <p:ph type="ftr" sz="quarter" idx="2"/>
          </p:nvPr>
        </p:nvSpPr>
        <p:spPr>
          <a:xfrm>
            <a:off x="0" y="8829675"/>
            <a:ext cx="2982913" cy="46672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97313" y="8829675"/>
            <a:ext cx="2982912" cy="466725"/>
          </a:xfrm>
          <a:prstGeom prst="rect">
            <a:avLst/>
          </a:prstGeom>
        </p:spPr>
        <p:txBody>
          <a:bodyPr vert="horz" lIns="91440" tIns="45720" rIns="91440" bIns="45720" rtlCol="0" anchor="b"/>
          <a:lstStyle>
            <a:lvl1pPr algn="r">
              <a:defRPr sz="1200"/>
            </a:lvl1pPr>
          </a:lstStyle>
          <a:p>
            <a:fld id="{CD8D7149-0FC3-48A5-B8C0-CB3A59341EE3}" type="slidenum">
              <a:rPr lang="en-US" smtClean="0"/>
              <a:t>‹#›</a:t>
            </a:fld>
            <a:endParaRPr lang="en-US" dirty="0"/>
          </a:p>
        </p:txBody>
      </p:sp>
    </p:spTree>
    <p:extLst>
      <p:ext uri="{BB962C8B-B14F-4D97-AF65-F5344CB8AC3E}">
        <p14:creationId xmlns:p14="http://schemas.microsoft.com/office/powerpoint/2010/main" val="7869990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6434"/>
          </a:xfrm>
          <a:prstGeom prst="rect">
            <a:avLst/>
          </a:prstGeom>
        </p:spPr>
        <p:txBody>
          <a:bodyPr vert="horz" lIns="92446" tIns="46223" rIns="92446" bIns="46223" rtlCol="0"/>
          <a:lstStyle>
            <a:lvl1pPr algn="l">
              <a:defRPr sz="1200"/>
            </a:lvl1pPr>
          </a:lstStyle>
          <a:p>
            <a:endParaRPr lang="en-US" dirty="0"/>
          </a:p>
        </p:txBody>
      </p:sp>
      <p:sp>
        <p:nvSpPr>
          <p:cNvPr id="3" name="Date Placeholder 2"/>
          <p:cNvSpPr>
            <a:spLocks noGrp="1"/>
          </p:cNvSpPr>
          <p:nvPr>
            <p:ph type="dt" idx="1"/>
          </p:nvPr>
        </p:nvSpPr>
        <p:spPr>
          <a:xfrm>
            <a:off x="3898102" y="0"/>
            <a:ext cx="2982119" cy="466434"/>
          </a:xfrm>
          <a:prstGeom prst="rect">
            <a:avLst/>
          </a:prstGeom>
        </p:spPr>
        <p:txBody>
          <a:bodyPr vert="horz" lIns="92446" tIns="46223" rIns="92446" bIns="46223" rtlCol="0"/>
          <a:lstStyle>
            <a:lvl1pPr algn="r">
              <a:defRPr sz="1200"/>
            </a:lvl1pPr>
          </a:lstStyle>
          <a:p>
            <a:fld id="{F2BBF2F9-4DF4-4C8D-A5EC-65378DB32725}" type="datetimeFigureOut">
              <a:rPr lang="en-US" smtClean="0"/>
              <a:t>12/4/2025</a:t>
            </a:fld>
            <a:endParaRPr lang="en-US" dirty="0"/>
          </a:p>
        </p:txBody>
      </p:sp>
      <p:sp>
        <p:nvSpPr>
          <p:cNvPr id="4" name="Slide Image Placeholder 3"/>
          <p:cNvSpPr>
            <a:spLocks noGrp="1" noRot="1" noChangeAspect="1"/>
          </p:cNvSpPr>
          <p:nvPr>
            <p:ph type="sldImg" idx="2"/>
          </p:nvPr>
        </p:nvSpPr>
        <p:spPr>
          <a:xfrm>
            <a:off x="654050" y="1162050"/>
            <a:ext cx="5573713" cy="3136900"/>
          </a:xfrm>
          <a:prstGeom prst="rect">
            <a:avLst/>
          </a:prstGeom>
          <a:noFill/>
          <a:ln w="12700">
            <a:solidFill>
              <a:prstClr val="black"/>
            </a:solidFill>
          </a:ln>
        </p:spPr>
        <p:txBody>
          <a:bodyPr vert="horz" lIns="92446" tIns="46223" rIns="92446" bIns="46223" rtlCol="0" anchor="ctr"/>
          <a:lstStyle/>
          <a:p>
            <a:endParaRPr lang="en-US" dirty="0"/>
          </a:p>
        </p:txBody>
      </p:sp>
      <p:sp>
        <p:nvSpPr>
          <p:cNvPr id="5" name="Notes Placeholder 4"/>
          <p:cNvSpPr>
            <a:spLocks noGrp="1"/>
          </p:cNvSpPr>
          <p:nvPr>
            <p:ph type="body" sz="quarter" idx="3"/>
          </p:nvPr>
        </p:nvSpPr>
        <p:spPr>
          <a:xfrm>
            <a:off x="688182" y="4473892"/>
            <a:ext cx="5505450" cy="3660458"/>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82119" cy="466433"/>
          </a:xfrm>
          <a:prstGeom prst="rect">
            <a:avLst/>
          </a:prstGeom>
        </p:spPr>
        <p:txBody>
          <a:bodyPr vert="horz" lIns="92446" tIns="46223" rIns="92446" bIns="46223"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98102" y="8829967"/>
            <a:ext cx="2982119" cy="466433"/>
          </a:xfrm>
          <a:prstGeom prst="rect">
            <a:avLst/>
          </a:prstGeom>
        </p:spPr>
        <p:txBody>
          <a:bodyPr vert="horz" lIns="92446" tIns="46223" rIns="92446" bIns="46223" rtlCol="0" anchor="b"/>
          <a:lstStyle>
            <a:lvl1pPr algn="r">
              <a:defRPr sz="1200"/>
            </a:lvl1pPr>
          </a:lstStyle>
          <a:p>
            <a:fld id="{5EE3F6CF-073A-4B4F-A2B7-08B9C7DBCB96}" type="slidenum">
              <a:rPr lang="en-US" smtClean="0"/>
              <a:t>‹#›</a:t>
            </a:fld>
            <a:endParaRPr lang="en-US" dirty="0"/>
          </a:p>
        </p:txBody>
      </p:sp>
    </p:spTree>
    <p:extLst>
      <p:ext uri="{BB962C8B-B14F-4D97-AF65-F5344CB8AC3E}">
        <p14:creationId xmlns:p14="http://schemas.microsoft.com/office/powerpoint/2010/main" val="134377555"/>
      </p:ext>
    </p:extLst>
  </p:cSld>
  <p:clrMap bg1="lt1" tx1="dk1" bg2="lt2" tx2="dk2" accent1="accent1" accent2="accent2" accent3="accent3" accent4="accent4" accent5="accent5" accent6="accent6" hlink="hlink" folHlink="folHlink"/>
  <p:notesStyle>
    <a:lvl1pPr marL="0" algn="l" defTabSz="1172261" rtl="0" eaLnBrk="1" latinLnBrk="0" hangingPunct="1">
      <a:defRPr sz="1538" kern="1200">
        <a:solidFill>
          <a:schemeClr val="tx1"/>
        </a:solidFill>
        <a:latin typeface="+mn-lt"/>
        <a:ea typeface="+mn-ea"/>
        <a:cs typeface="+mn-cs"/>
      </a:defRPr>
    </a:lvl1pPr>
    <a:lvl2pPr marL="586130" algn="l" defTabSz="1172261" rtl="0" eaLnBrk="1" latinLnBrk="0" hangingPunct="1">
      <a:defRPr sz="1538" kern="1200">
        <a:solidFill>
          <a:schemeClr val="tx1"/>
        </a:solidFill>
        <a:latin typeface="+mn-lt"/>
        <a:ea typeface="+mn-ea"/>
        <a:cs typeface="+mn-cs"/>
      </a:defRPr>
    </a:lvl2pPr>
    <a:lvl3pPr marL="1172261" algn="l" defTabSz="1172261" rtl="0" eaLnBrk="1" latinLnBrk="0" hangingPunct="1">
      <a:defRPr sz="1538" kern="1200">
        <a:solidFill>
          <a:schemeClr val="tx1"/>
        </a:solidFill>
        <a:latin typeface="+mn-lt"/>
        <a:ea typeface="+mn-ea"/>
        <a:cs typeface="+mn-cs"/>
      </a:defRPr>
    </a:lvl3pPr>
    <a:lvl4pPr marL="1758391" algn="l" defTabSz="1172261" rtl="0" eaLnBrk="1" latinLnBrk="0" hangingPunct="1">
      <a:defRPr sz="1538" kern="1200">
        <a:solidFill>
          <a:schemeClr val="tx1"/>
        </a:solidFill>
        <a:latin typeface="+mn-lt"/>
        <a:ea typeface="+mn-ea"/>
        <a:cs typeface="+mn-cs"/>
      </a:defRPr>
    </a:lvl4pPr>
    <a:lvl5pPr marL="2344522" algn="l" defTabSz="1172261" rtl="0" eaLnBrk="1" latinLnBrk="0" hangingPunct="1">
      <a:defRPr sz="1538" kern="1200">
        <a:solidFill>
          <a:schemeClr val="tx1"/>
        </a:solidFill>
        <a:latin typeface="+mn-lt"/>
        <a:ea typeface="+mn-ea"/>
        <a:cs typeface="+mn-cs"/>
      </a:defRPr>
    </a:lvl5pPr>
    <a:lvl6pPr marL="2930652" algn="l" defTabSz="1172261" rtl="0" eaLnBrk="1" latinLnBrk="0" hangingPunct="1">
      <a:defRPr sz="1538" kern="1200">
        <a:solidFill>
          <a:schemeClr val="tx1"/>
        </a:solidFill>
        <a:latin typeface="+mn-lt"/>
        <a:ea typeface="+mn-ea"/>
        <a:cs typeface="+mn-cs"/>
      </a:defRPr>
    </a:lvl6pPr>
    <a:lvl7pPr marL="3516782" algn="l" defTabSz="1172261" rtl="0" eaLnBrk="1" latinLnBrk="0" hangingPunct="1">
      <a:defRPr sz="1538" kern="1200">
        <a:solidFill>
          <a:schemeClr val="tx1"/>
        </a:solidFill>
        <a:latin typeface="+mn-lt"/>
        <a:ea typeface="+mn-ea"/>
        <a:cs typeface="+mn-cs"/>
      </a:defRPr>
    </a:lvl7pPr>
    <a:lvl8pPr marL="4102913" algn="l" defTabSz="1172261" rtl="0" eaLnBrk="1" latinLnBrk="0" hangingPunct="1">
      <a:defRPr sz="1538" kern="1200">
        <a:solidFill>
          <a:schemeClr val="tx1"/>
        </a:solidFill>
        <a:latin typeface="+mn-lt"/>
        <a:ea typeface="+mn-ea"/>
        <a:cs typeface="+mn-cs"/>
      </a:defRPr>
    </a:lvl8pPr>
    <a:lvl9pPr marL="4689043" algn="l" defTabSz="1172261" rtl="0" eaLnBrk="1" latinLnBrk="0" hangingPunct="1">
      <a:defRPr sz="15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172261" rtl="0" eaLnBrk="1" fontAlgn="auto" latinLnBrk="0" hangingPunct="1">
              <a:lnSpc>
                <a:spcPct val="100000"/>
              </a:lnSpc>
              <a:spcBef>
                <a:spcPts val="0"/>
              </a:spcBef>
              <a:spcAft>
                <a:spcPts val="0"/>
              </a:spcAft>
              <a:buClrTx/>
              <a:buSzTx/>
              <a:buFontTx/>
              <a:buNone/>
              <a:tabLst/>
              <a:defRPr/>
            </a:pPr>
            <a:fld id="{5EE3F6CF-073A-4B4F-A2B7-08B9C7DBCB9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172261"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03976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3F6CF-073A-4B4F-A2B7-08B9C7DBCB96}" type="slidenum">
              <a:rPr lang="en-US" smtClean="0"/>
              <a:t>12</a:t>
            </a:fld>
            <a:endParaRPr lang="en-US" dirty="0"/>
          </a:p>
        </p:txBody>
      </p:sp>
    </p:spTree>
    <p:extLst>
      <p:ext uri="{BB962C8B-B14F-4D97-AF65-F5344CB8AC3E}">
        <p14:creationId xmlns:p14="http://schemas.microsoft.com/office/powerpoint/2010/main" val="2322452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172261" rtl="0" eaLnBrk="1" fontAlgn="auto" latinLnBrk="0" hangingPunct="1">
              <a:lnSpc>
                <a:spcPct val="100000"/>
              </a:lnSpc>
              <a:spcBef>
                <a:spcPts val="0"/>
              </a:spcBef>
              <a:spcAft>
                <a:spcPts val="0"/>
              </a:spcAft>
              <a:buClrTx/>
              <a:buSzTx/>
              <a:buFontTx/>
              <a:buNone/>
              <a:tabLst/>
              <a:defRPr/>
            </a:pPr>
            <a:fld id="{5EE3F6CF-073A-4B4F-A2B7-08B9C7DBCB9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172261"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9914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3F6CF-073A-4B4F-A2B7-08B9C7DBCB96}" type="slidenum">
              <a:rPr lang="en-US" smtClean="0"/>
              <a:t>15</a:t>
            </a:fld>
            <a:endParaRPr lang="en-US" dirty="0"/>
          </a:p>
        </p:txBody>
      </p:sp>
    </p:spTree>
    <p:extLst>
      <p:ext uri="{BB962C8B-B14F-4D97-AF65-F5344CB8AC3E}">
        <p14:creationId xmlns:p14="http://schemas.microsoft.com/office/powerpoint/2010/main" val="973988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16</a:t>
            </a:fld>
            <a:endParaRPr lang="en-US"/>
          </a:p>
        </p:txBody>
      </p:sp>
    </p:spTree>
    <p:extLst>
      <p:ext uri="{BB962C8B-B14F-4D97-AF65-F5344CB8AC3E}">
        <p14:creationId xmlns:p14="http://schemas.microsoft.com/office/powerpoint/2010/main" val="19977815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172261" rtl="0" eaLnBrk="1" fontAlgn="auto" latinLnBrk="0" hangingPunct="1">
              <a:lnSpc>
                <a:spcPct val="100000"/>
              </a:lnSpc>
              <a:spcBef>
                <a:spcPts val="0"/>
              </a:spcBef>
              <a:spcAft>
                <a:spcPts val="0"/>
              </a:spcAft>
              <a:buClrTx/>
              <a:buSzTx/>
              <a:buFontTx/>
              <a:buNone/>
              <a:tabLst/>
              <a:defRPr/>
            </a:pPr>
            <a:fld id="{5EE3F6CF-073A-4B4F-A2B7-08B9C7DBCB9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172261"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102160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172261" rtl="0" eaLnBrk="1" fontAlgn="auto" latinLnBrk="0" hangingPunct="1">
              <a:lnSpc>
                <a:spcPct val="100000"/>
              </a:lnSpc>
              <a:spcBef>
                <a:spcPts val="0"/>
              </a:spcBef>
              <a:spcAft>
                <a:spcPts val="0"/>
              </a:spcAft>
              <a:buClrTx/>
              <a:buSzTx/>
              <a:buFontTx/>
              <a:buNone/>
              <a:tabLst/>
              <a:defRPr/>
            </a:pPr>
            <a:fld id="{5EE3F6CF-073A-4B4F-A2B7-08B9C7DBCB9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172261"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000570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172261" rtl="0" eaLnBrk="1" fontAlgn="auto" latinLnBrk="0" hangingPunct="1">
              <a:lnSpc>
                <a:spcPct val="100000"/>
              </a:lnSpc>
              <a:spcBef>
                <a:spcPts val="0"/>
              </a:spcBef>
              <a:spcAft>
                <a:spcPts val="0"/>
              </a:spcAft>
              <a:buClrTx/>
              <a:buSzTx/>
              <a:buFontTx/>
              <a:buNone/>
              <a:tabLst/>
              <a:defRPr/>
            </a:pPr>
            <a:fld id="{5EE3F6CF-073A-4B4F-A2B7-08B9C7DBCB9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172261"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901896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172261" rtl="0" eaLnBrk="1" fontAlgn="auto" latinLnBrk="0" hangingPunct="1">
              <a:lnSpc>
                <a:spcPct val="100000"/>
              </a:lnSpc>
              <a:spcBef>
                <a:spcPts val="0"/>
              </a:spcBef>
              <a:spcAft>
                <a:spcPts val="0"/>
              </a:spcAft>
              <a:buClrTx/>
              <a:buSzTx/>
              <a:buFontTx/>
              <a:buNone/>
              <a:tabLst/>
              <a:defRPr/>
            </a:pPr>
            <a:fld id="{5EE3F6CF-073A-4B4F-A2B7-08B9C7DBCB9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172261"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68430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3F6CF-073A-4B4F-A2B7-08B9C7DBCB96}" type="slidenum">
              <a:rPr lang="en-US" smtClean="0"/>
              <a:t>24</a:t>
            </a:fld>
            <a:endParaRPr lang="en-US" dirty="0"/>
          </a:p>
        </p:txBody>
      </p:sp>
    </p:spTree>
    <p:extLst>
      <p:ext uri="{BB962C8B-B14F-4D97-AF65-F5344CB8AC3E}">
        <p14:creationId xmlns:p14="http://schemas.microsoft.com/office/powerpoint/2010/main" val="3612709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172261" rtl="0" eaLnBrk="1" fontAlgn="auto" latinLnBrk="0" hangingPunct="1">
              <a:lnSpc>
                <a:spcPct val="100000"/>
              </a:lnSpc>
              <a:spcBef>
                <a:spcPts val="0"/>
              </a:spcBef>
              <a:spcAft>
                <a:spcPts val="0"/>
              </a:spcAft>
              <a:buClrTx/>
              <a:buSzTx/>
              <a:buFontTx/>
              <a:buNone/>
              <a:tabLst/>
              <a:defRPr/>
            </a:pPr>
            <a:fld id="{5EE3F6CF-073A-4B4F-A2B7-08B9C7DBCB9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172261"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93240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172261" rtl="0" eaLnBrk="1" fontAlgn="auto" latinLnBrk="0" hangingPunct="1">
              <a:lnSpc>
                <a:spcPct val="100000"/>
              </a:lnSpc>
              <a:spcBef>
                <a:spcPts val="0"/>
              </a:spcBef>
              <a:spcAft>
                <a:spcPts val="0"/>
              </a:spcAft>
              <a:buClrTx/>
              <a:buSzTx/>
              <a:buFontTx/>
              <a:buNone/>
              <a:tabLst/>
              <a:defRPr/>
            </a:pPr>
            <a:fld id="{5EE3F6CF-073A-4B4F-A2B7-08B9C7DBCB9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172261"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8672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172261" rtl="0" eaLnBrk="1" fontAlgn="auto" latinLnBrk="0" hangingPunct="1">
              <a:lnSpc>
                <a:spcPct val="100000"/>
              </a:lnSpc>
              <a:spcBef>
                <a:spcPts val="0"/>
              </a:spcBef>
              <a:spcAft>
                <a:spcPts val="0"/>
              </a:spcAft>
              <a:buClrTx/>
              <a:buSzTx/>
              <a:buFontTx/>
              <a:buNone/>
              <a:tabLst/>
              <a:defRPr/>
            </a:pPr>
            <a:fld id="{5EE3F6CF-073A-4B4F-A2B7-08B9C7DBCB9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172261"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33429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3F6CF-073A-4B4F-A2B7-08B9C7DBCB96}" type="slidenum">
              <a:rPr lang="en-US" smtClean="0"/>
              <a:t>7</a:t>
            </a:fld>
            <a:endParaRPr lang="en-US" dirty="0"/>
          </a:p>
        </p:txBody>
      </p:sp>
    </p:spTree>
    <p:extLst>
      <p:ext uri="{BB962C8B-B14F-4D97-AF65-F5344CB8AC3E}">
        <p14:creationId xmlns:p14="http://schemas.microsoft.com/office/powerpoint/2010/main" val="1310086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3F6CF-073A-4B4F-A2B7-08B9C7DBCB96}" type="slidenum">
              <a:rPr lang="en-US" smtClean="0"/>
              <a:t>8</a:t>
            </a:fld>
            <a:endParaRPr lang="en-US" dirty="0"/>
          </a:p>
        </p:txBody>
      </p:sp>
    </p:spTree>
    <p:extLst>
      <p:ext uri="{BB962C8B-B14F-4D97-AF65-F5344CB8AC3E}">
        <p14:creationId xmlns:p14="http://schemas.microsoft.com/office/powerpoint/2010/main" val="3055855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3F6CF-073A-4B4F-A2B7-08B9C7DBCB96}" type="slidenum">
              <a:rPr lang="en-US" smtClean="0"/>
              <a:t>9</a:t>
            </a:fld>
            <a:endParaRPr lang="en-US" dirty="0"/>
          </a:p>
        </p:txBody>
      </p:sp>
    </p:spTree>
    <p:extLst>
      <p:ext uri="{BB962C8B-B14F-4D97-AF65-F5344CB8AC3E}">
        <p14:creationId xmlns:p14="http://schemas.microsoft.com/office/powerpoint/2010/main" val="2432993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3F6CF-073A-4B4F-A2B7-08B9C7DBCB96}" type="slidenum">
              <a:rPr lang="en-US" smtClean="0"/>
              <a:t>10</a:t>
            </a:fld>
            <a:endParaRPr lang="en-US" dirty="0"/>
          </a:p>
        </p:txBody>
      </p:sp>
    </p:spTree>
    <p:extLst>
      <p:ext uri="{BB962C8B-B14F-4D97-AF65-F5344CB8AC3E}">
        <p14:creationId xmlns:p14="http://schemas.microsoft.com/office/powerpoint/2010/main" val="3772041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3F6CF-073A-4B4F-A2B7-08B9C7DBCB96}" type="slidenum">
              <a:rPr lang="en-US" smtClean="0"/>
              <a:t>11</a:t>
            </a:fld>
            <a:endParaRPr lang="en-US" dirty="0"/>
          </a:p>
        </p:txBody>
      </p:sp>
    </p:spTree>
    <p:extLst>
      <p:ext uri="{BB962C8B-B14F-4D97-AF65-F5344CB8AC3E}">
        <p14:creationId xmlns:p14="http://schemas.microsoft.com/office/powerpoint/2010/main" val="36919124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p:cNvPicPr>
            <a:picLocks/>
          </p:cNvPicPr>
          <p:nvPr/>
        </p:nvPicPr>
        <p:blipFill rotWithShape="1">
          <a:blip r:embed="rId2">
            <a:extLst>
              <a:ext uri="{28A0092B-C50C-407E-A947-70E740481C1C}">
                <a14:useLocalDpi xmlns:a14="http://schemas.microsoft.com/office/drawing/2010/main" val="0"/>
              </a:ext>
            </a:extLst>
          </a:blip>
          <a:srcRect r="25490"/>
          <a:stretch/>
        </p:blipFill>
        <p:spPr>
          <a:xfrm>
            <a:off x="1" y="0"/>
            <a:ext cx="14630400" cy="8229600"/>
          </a:xfrm>
          <a:prstGeom prst="rect">
            <a:avLst/>
          </a:prstGeom>
        </p:spPr>
      </p:pic>
      <p:sp>
        <p:nvSpPr>
          <p:cNvPr id="2" name="Title 1"/>
          <p:cNvSpPr>
            <a:spLocks noGrp="1"/>
          </p:cNvSpPr>
          <p:nvPr>
            <p:ph type="ctrTitle"/>
          </p:nvPr>
        </p:nvSpPr>
        <p:spPr>
          <a:xfrm>
            <a:off x="1619929" y="3526064"/>
            <a:ext cx="9586335" cy="645517"/>
          </a:xfrm>
        </p:spPr>
        <p:txBody>
          <a:bodyPr wrap="none" anchor="t" anchorCtr="0">
            <a:noAutofit/>
          </a:bodyPr>
          <a:lstStyle>
            <a:lvl1pPr algn="l">
              <a:defRPr sz="3294">
                <a:solidFill>
                  <a:schemeClr val="bg1"/>
                </a:solidFill>
              </a:defRPr>
            </a:lvl1pPr>
          </a:lstStyle>
          <a:p>
            <a:r>
              <a:rPr lang="en-US"/>
              <a:t>Click to edit Master title style</a:t>
            </a:r>
          </a:p>
        </p:txBody>
      </p:sp>
      <p:sp>
        <p:nvSpPr>
          <p:cNvPr id="3" name="Subtitle 2"/>
          <p:cNvSpPr>
            <a:spLocks noGrp="1"/>
          </p:cNvSpPr>
          <p:nvPr>
            <p:ph type="subTitle" idx="1"/>
          </p:nvPr>
        </p:nvSpPr>
        <p:spPr>
          <a:xfrm>
            <a:off x="1619929" y="4473420"/>
            <a:ext cx="9586335" cy="1987357"/>
          </a:xfrm>
        </p:spPr>
        <p:txBody>
          <a:bodyPr>
            <a:normAutofit/>
          </a:bodyPr>
          <a:lstStyle>
            <a:lvl1pPr marL="0" indent="0" algn="l">
              <a:buNone/>
              <a:defRPr sz="2824">
                <a:solidFill>
                  <a:schemeClr val="bg1"/>
                </a:solidFill>
                <a:latin typeface="Segoe UI Semilight" panose="020B0402040204020203" pitchFamily="34" charset="0"/>
                <a:cs typeface="Segoe UI Semilight" panose="020B0402040204020203" pitchFamily="34" charset="0"/>
              </a:defRPr>
            </a:lvl1pPr>
            <a:lvl2pPr marL="537942" indent="0" algn="ctr">
              <a:buNone/>
              <a:defRPr sz="2353"/>
            </a:lvl2pPr>
            <a:lvl3pPr marL="1075883" indent="0" algn="ctr">
              <a:buNone/>
              <a:defRPr sz="2118"/>
            </a:lvl3pPr>
            <a:lvl4pPr marL="1613825" indent="0" algn="ctr">
              <a:buNone/>
              <a:defRPr sz="1883"/>
            </a:lvl4pPr>
            <a:lvl5pPr marL="2151766" indent="0" algn="ctr">
              <a:buNone/>
              <a:defRPr sz="1883"/>
            </a:lvl5pPr>
            <a:lvl6pPr marL="2689708" indent="0" algn="ctr">
              <a:buNone/>
              <a:defRPr sz="1883"/>
            </a:lvl6pPr>
            <a:lvl7pPr marL="3227649" indent="0" algn="ctr">
              <a:buNone/>
              <a:defRPr sz="1883"/>
            </a:lvl7pPr>
            <a:lvl8pPr marL="3765591" indent="0" algn="ctr">
              <a:buNone/>
              <a:defRPr sz="1883"/>
            </a:lvl8pPr>
            <a:lvl9pPr marL="4303532" indent="0" algn="ctr">
              <a:buNone/>
              <a:defRPr sz="1883"/>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3813558-0264-495E-8213-03A726C059C9}" type="datetime1">
              <a:rPr lang="en-US" smtClean="0"/>
              <a:t>12/4/2025</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927" y="2651366"/>
            <a:ext cx="2331328" cy="605257"/>
          </a:xfrm>
          <a:prstGeom prst="rect">
            <a:avLst/>
          </a:prstGeom>
        </p:spPr>
      </p:pic>
      <p:pic>
        <p:nvPicPr>
          <p:cNvPr id="10" name="Picture 9">
            <a:extLst>
              <a:ext uri="{FF2B5EF4-FFF2-40B4-BE49-F238E27FC236}">
                <a16:creationId xmlns:a16="http://schemas.microsoft.com/office/drawing/2014/main" id="{E0965F55-11BA-49A6-947C-F531530662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373756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0F2BEBDE-653E-48E6-BD0C-268E6F74D86A}" type="datetime1">
              <a:rPr lang="en-US" smtClean="0"/>
              <a:t>12/4/2025</a:t>
            </a:fld>
            <a:endParaRPr lang="en-US" dirty="0"/>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p:cNvPicPr>
            <a:picLocks noChangeAspect="1"/>
          </p:cNvPicPr>
          <p:nvPr/>
        </p:nvPicPr>
        <p:blipFill>
          <a:blip r:embed="rId2"/>
          <a:stretch>
            <a:fillRect/>
          </a:stretch>
        </p:blipFill>
        <p:spPr>
          <a:xfrm>
            <a:off x="3" y="4"/>
            <a:ext cx="11977005" cy="981777"/>
          </a:xfrm>
          <a:prstGeom prst="rect">
            <a:avLst/>
          </a:prstGeom>
        </p:spPr>
      </p:pic>
      <p:sp>
        <p:nvSpPr>
          <p:cNvPr id="12" name="Rectangle 11"/>
          <p:cNvSpPr/>
          <p:nvPr/>
        </p:nvSpPr>
        <p:spPr>
          <a:xfrm>
            <a:off x="2" y="0"/>
            <a:ext cx="14630400" cy="1188720"/>
          </a:xfrm>
          <a:prstGeom prst="rect">
            <a:avLst/>
          </a:prstGeom>
          <a:solidFill>
            <a:srgbClr val="006580"/>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a:noFill/>
        </p:spPr>
        <p:txBody>
          <a:bodyPr>
            <a:noAutofit/>
          </a:bodyPr>
          <a:lstStyle>
            <a:lvl1pPr>
              <a:defRPr>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243803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457200" y="1463040"/>
            <a:ext cx="13716000" cy="5220547"/>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BCD93780-32CC-487B-B533-8F403724C8AF}" type="datetime1">
              <a:rPr lang="en-US" smtClean="0"/>
              <a:t>12/4/2025</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8" name="Picture 7">
            <a:extLst>
              <a:ext uri="{FF2B5EF4-FFF2-40B4-BE49-F238E27FC236}">
                <a16:creationId xmlns:a16="http://schemas.microsoft.com/office/drawing/2014/main" id="{FA8DF217-1EAD-4B4A-A2F2-041F388DEC8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8086722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457200" y="2011680"/>
            <a:ext cx="6400800" cy="530352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F022C556-2768-4EF4-A43A-ECE0ED2C98AD}" type="datetime1">
              <a:rPr lang="en-US" smtClean="0"/>
              <a:t>12/4/2025</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457200" y="1463040"/>
            <a:ext cx="6400800" cy="38735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a:t>Edit Master text styles</a:t>
            </a:r>
          </a:p>
        </p:txBody>
      </p:sp>
      <p:pic>
        <p:nvPicPr>
          <p:cNvPr id="12" name="Picture 11">
            <a:extLst>
              <a:ext uri="{FF2B5EF4-FFF2-40B4-BE49-F238E27FC236}">
                <a16:creationId xmlns:a16="http://schemas.microsoft.com/office/drawing/2014/main" id="{34414025-9975-41E8-9FC5-0DF320B9428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43388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651760" y="2011680"/>
            <a:ext cx="11521440" cy="9144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AEAFABE5-A633-4649-9384-A6232D3C9960}" type="datetime1">
              <a:rPr lang="en-US" smtClean="0"/>
              <a:t>12/4/2025</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651759" y="1463040"/>
            <a:ext cx="11658599" cy="45720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a:t>Edit Master text styles</a:t>
            </a:r>
          </a:p>
        </p:txBody>
      </p:sp>
      <p:sp>
        <p:nvSpPr>
          <p:cNvPr id="13" name="Content Placeholder 2">
            <a:extLst>
              <a:ext uri="{FF2B5EF4-FFF2-40B4-BE49-F238E27FC236}">
                <a16:creationId xmlns:a16="http://schemas.microsoft.com/office/drawing/2014/main" id="{F563948A-318B-4390-8E4D-036A81F512A6}"/>
              </a:ext>
            </a:extLst>
          </p:cNvPr>
          <p:cNvSpPr>
            <a:spLocks noGrp="1"/>
          </p:cNvSpPr>
          <p:nvPr>
            <p:ph idx="14"/>
          </p:nvPr>
        </p:nvSpPr>
        <p:spPr>
          <a:xfrm>
            <a:off x="2651760" y="3383280"/>
            <a:ext cx="11567158" cy="764152"/>
          </a:xfrm>
        </p:spPr>
        <p:txBody>
          <a:bodyPr tIns="91440" bIns="91440">
            <a:noAutofit/>
          </a:bodyPr>
          <a:lstStyle>
            <a:lvl1pPr marL="0" indent="0">
              <a:lnSpc>
                <a:spcPct val="120000"/>
              </a:lnSpc>
              <a:spcBef>
                <a:spcPts val="1200"/>
              </a:spcBef>
              <a:buNone/>
              <a:defRPr sz="12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a:t>Edit Master text styles</a:t>
            </a:r>
          </a:p>
        </p:txBody>
      </p:sp>
      <p:sp>
        <p:nvSpPr>
          <p:cNvPr id="14" name="Text Placeholder 10">
            <a:extLst>
              <a:ext uri="{FF2B5EF4-FFF2-40B4-BE49-F238E27FC236}">
                <a16:creationId xmlns:a16="http://schemas.microsoft.com/office/drawing/2014/main" id="{2AD0E7F6-4B25-41E6-A3A0-23177BB06301}"/>
              </a:ext>
            </a:extLst>
          </p:cNvPr>
          <p:cNvSpPr>
            <a:spLocks noGrp="1"/>
          </p:cNvSpPr>
          <p:nvPr>
            <p:ph type="body" sz="quarter" idx="15"/>
          </p:nvPr>
        </p:nvSpPr>
        <p:spPr>
          <a:xfrm>
            <a:off x="2651760" y="3017520"/>
            <a:ext cx="2102889" cy="274320"/>
          </a:xfrm>
        </p:spPr>
        <p:txBody>
          <a:bodyPr tIns="91440" bIns="91440">
            <a:noAutofit/>
          </a:bodyPr>
          <a:lstStyle>
            <a:lvl1pPr marL="0" indent="0">
              <a:buNone/>
              <a:defRPr sz="1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457200" y="1463040"/>
            <a:ext cx="1828800" cy="1828800"/>
          </a:xfrm>
        </p:spPr>
        <p:txBody>
          <a:bodyPr tIns="91440" bIns="91440"/>
          <a:lstStyle>
            <a:lvl1pPr>
              <a:defRPr>
                <a:latin typeface="Segoe UI" panose="020B0502040204020203" pitchFamily="34" charset="0"/>
              </a:defRPr>
            </a:lvl1pPr>
          </a:lstStyle>
          <a:p>
            <a:endParaRPr lang="en-US" dirty="0"/>
          </a:p>
        </p:txBody>
      </p:sp>
      <p:sp>
        <p:nvSpPr>
          <p:cNvPr id="16" name="Content Placeholder 2">
            <a:extLst>
              <a:ext uri="{FF2B5EF4-FFF2-40B4-BE49-F238E27FC236}">
                <a16:creationId xmlns:a16="http://schemas.microsoft.com/office/drawing/2014/main" id="{C8B1E0DD-9C3B-4861-B9C7-658DE1B3A2CA}"/>
              </a:ext>
            </a:extLst>
          </p:cNvPr>
          <p:cNvSpPr>
            <a:spLocks noGrp="1"/>
          </p:cNvSpPr>
          <p:nvPr>
            <p:ph idx="17"/>
          </p:nvPr>
        </p:nvSpPr>
        <p:spPr>
          <a:xfrm>
            <a:off x="2664460" y="5120640"/>
            <a:ext cx="11521440" cy="73152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a:t>Edit Master text styles</a:t>
            </a:r>
          </a:p>
        </p:txBody>
      </p:sp>
      <p:sp>
        <p:nvSpPr>
          <p:cNvPr id="17" name="Text Placeholder 10">
            <a:extLst>
              <a:ext uri="{FF2B5EF4-FFF2-40B4-BE49-F238E27FC236}">
                <a16:creationId xmlns:a16="http://schemas.microsoft.com/office/drawing/2014/main" id="{3A6FE795-7232-4C2C-8253-3E63F346E6F1}"/>
              </a:ext>
            </a:extLst>
          </p:cNvPr>
          <p:cNvSpPr>
            <a:spLocks noGrp="1"/>
          </p:cNvSpPr>
          <p:nvPr>
            <p:ph type="body" sz="quarter" idx="18"/>
          </p:nvPr>
        </p:nvSpPr>
        <p:spPr>
          <a:xfrm>
            <a:off x="2664459" y="4572000"/>
            <a:ext cx="11658599" cy="45720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a:t>Edit Master text styles</a:t>
            </a:r>
          </a:p>
        </p:txBody>
      </p:sp>
      <p:sp>
        <p:nvSpPr>
          <p:cNvPr id="18" name="Content Placeholder 2">
            <a:extLst>
              <a:ext uri="{FF2B5EF4-FFF2-40B4-BE49-F238E27FC236}">
                <a16:creationId xmlns:a16="http://schemas.microsoft.com/office/drawing/2014/main" id="{BA996FAC-27FD-4D72-8742-3B3D6FBFA472}"/>
              </a:ext>
            </a:extLst>
          </p:cNvPr>
          <p:cNvSpPr>
            <a:spLocks noGrp="1"/>
          </p:cNvSpPr>
          <p:nvPr>
            <p:ph idx="19"/>
          </p:nvPr>
        </p:nvSpPr>
        <p:spPr>
          <a:xfrm>
            <a:off x="2664460" y="6492240"/>
            <a:ext cx="11567158" cy="764152"/>
          </a:xfrm>
        </p:spPr>
        <p:txBody>
          <a:bodyPr tIns="91440" bIns="91440">
            <a:noAutofit/>
          </a:bodyPr>
          <a:lstStyle>
            <a:lvl1pPr marL="0" indent="0">
              <a:lnSpc>
                <a:spcPct val="120000"/>
              </a:lnSpc>
              <a:spcBef>
                <a:spcPts val="1200"/>
              </a:spcBef>
              <a:buNone/>
              <a:defRPr sz="12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a:t>Edit Master text styles</a:t>
            </a:r>
          </a:p>
        </p:txBody>
      </p:sp>
      <p:sp>
        <p:nvSpPr>
          <p:cNvPr id="19" name="Text Placeholder 10">
            <a:extLst>
              <a:ext uri="{FF2B5EF4-FFF2-40B4-BE49-F238E27FC236}">
                <a16:creationId xmlns:a16="http://schemas.microsoft.com/office/drawing/2014/main" id="{FA9DA342-ABBC-4773-9620-733BFF8A707A}"/>
              </a:ext>
            </a:extLst>
          </p:cNvPr>
          <p:cNvSpPr>
            <a:spLocks noGrp="1"/>
          </p:cNvSpPr>
          <p:nvPr>
            <p:ph type="body" sz="quarter" idx="20"/>
          </p:nvPr>
        </p:nvSpPr>
        <p:spPr>
          <a:xfrm>
            <a:off x="2664460" y="6126480"/>
            <a:ext cx="2102889" cy="274320"/>
          </a:xfrm>
        </p:spPr>
        <p:txBody>
          <a:bodyPr tIns="91440" bIns="91440">
            <a:noAutofit/>
          </a:bodyPr>
          <a:lstStyle>
            <a:lvl1pPr marL="0" indent="0">
              <a:buNone/>
              <a:defRPr sz="1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a:t>Edit Master text styles</a:t>
            </a:r>
          </a:p>
        </p:txBody>
      </p:sp>
      <p:sp>
        <p:nvSpPr>
          <p:cNvPr id="20" name="Picture Placeholder 14">
            <a:extLst>
              <a:ext uri="{FF2B5EF4-FFF2-40B4-BE49-F238E27FC236}">
                <a16:creationId xmlns:a16="http://schemas.microsoft.com/office/drawing/2014/main" id="{2AF7EB96-A3DC-4327-A2E2-7EB91E2FCB14}"/>
              </a:ext>
            </a:extLst>
          </p:cNvPr>
          <p:cNvSpPr>
            <a:spLocks noGrp="1"/>
          </p:cNvSpPr>
          <p:nvPr>
            <p:ph type="pic" sz="quarter" idx="21"/>
          </p:nvPr>
        </p:nvSpPr>
        <p:spPr>
          <a:xfrm>
            <a:off x="274320" y="4572000"/>
            <a:ext cx="1828800" cy="1828800"/>
          </a:xfrm>
        </p:spPr>
        <p:txBody>
          <a:bodyPr/>
          <a:lstStyle>
            <a:lvl1pPr>
              <a:defRPr>
                <a:latin typeface="Segoe UI" panose="020B0502040204020203" pitchFamily="34" charset="0"/>
              </a:defRPr>
            </a:lvl1pPr>
          </a:lstStyle>
          <a:p>
            <a:endParaRPr lang="en-US" dirty="0"/>
          </a:p>
        </p:txBody>
      </p:sp>
      <p:cxnSp>
        <p:nvCxnSpPr>
          <p:cNvPr id="21" name="Straight Connector 20">
            <a:extLst>
              <a:ext uri="{FF2B5EF4-FFF2-40B4-BE49-F238E27FC236}">
                <a16:creationId xmlns:a16="http://schemas.microsoft.com/office/drawing/2014/main" id="{61F3262B-E782-4905-B1B0-ADB41E7F3494}"/>
              </a:ext>
            </a:extLst>
          </p:cNvPr>
          <p:cNvCxnSpPr/>
          <p:nvPr userDrawn="1"/>
        </p:nvCxnSpPr>
        <p:spPr>
          <a:xfrm flipV="1">
            <a:off x="2591627" y="4297680"/>
            <a:ext cx="9447146" cy="79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36802088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651760" y="2011680"/>
            <a:ext cx="11521440" cy="557784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86DFC33-1D0E-4A2B-81A6-8C23B39B2FE0}" type="datetime1">
              <a:rPr lang="en-US" smtClean="0"/>
              <a:t>12/4/2025</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651759" y="1463040"/>
            <a:ext cx="11658599" cy="45720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457200" y="1463040"/>
            <a:ext cx="1828800" cy="1828800"/>
          </a:xfrm>
        </p:spPr>
        <p:txBody>
          <a:bodyPr tIns="91440" bIns="91440"/>
          <a:lstStyle>
            <a:lvl1pPr>
              <a:defRPr>
                <a:latin typeface="Segoe UI" panose="020B0502040204020203" pitchFamily="34" charset="0"/>
              </a:defRPr>
            </a:lvl1pPr>
          </a:lstStyle>
          <a:p>
            <a:endParaRPr lang="en-US" dirty="0"/>
          </a:p>
        </p:txBody>
      </p: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35456250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E7F284F5-BB7E-4A3E-8A4F-14FDBFBCB765}" type="datetime1">
              <a:rPr lang="en-US" smtClean="0"/>
              <a:t>12/4/2025</a:t>
            </a:fld>
            <a:endParaRPr lang="en-US" dirty="0"/>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p:cNvPicPr>
            <a:picLocks noChangeAspect="1"/>
          </p:cNvPicPr>
          <p:nvPr/>
        </p:nvPicPr>
        <p:blipFill>
          <a:blip r:embed="rId2"/>
          <a:stretch>
            <a:fillRect/>
          </a:stretch>
        </p:blipFill>
        <p:spPr>
          <a:xfrm>
            <a:off x="3" y="4"/>
            <a:ext cx="11977005" cy="981777"/>
          </a:xfrm>
          <a:prstGeom prst="rect">
            <a:avLst/>
          </a:prstGeom>
        </p:spPr>
      </p:pic>
      <p:sp>
        <p:nvSpPr>
          <p:cNvPr id="12" name="Rectangle 11"/>
          <p:cNvSpPr/>
          <p:nvPr/>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196496" cy="640080"/>
          </a:xfrm>
        </p:spPr>
        <p:txBody>
          <a:bodyPr tIns="91440" bIns="91440">
            <a:noAutofit/>
          </a:bodyPr>
          <a:lstStyle>
            <a:lvl1pPr>
              <a:defRPr>
                <a:solidFill>
                  <a:schemeClr val="bg1"/>
                </a:solidFill>
                <a:latin typeface="+mj-lt"/>
              </a:defRPr>
            </a:lvl1pPr>
          </a:lstStyle>
          <a:p>
            <a:r>
              <a:rPr lang="en-US"/>
              <a:t>Click to edit Master title style</a:t>
            </a:r>
          </a:p>
        </p:txBody>
      </p:sp>
      <p:cxnSp>
        <p:nvCxnSpPr>
          <p:cNvPr id="9" name="Straight Connector 8"/>
          <p:cNvCxnSpPr/>
          <p:nvPr/>
        </p:nvCxnSpPr>
        <p:spPr>
          <a:xfrm>
            <a:off x="7315199" y="1463040"/>
            <a:ext cx="0" cy="59436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1097280" y="4294109"/>
            <a:ext cx="128016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3"/>
          </p:nvPr>
        </p:nvSpPr>
        <p:spPr>
          <a:xfrm>
            <a:off x="457199" y="146304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22" name="Picture 21">
            <a:extLst>
              <a:ext uri="{FF2B5EF4-FFF2-40B4-BE49-F238E27FC236}">
                <a16:creationId xmlns:a16="http://schemas.microsoft.com/office/drawing/2014/main" id="{AC2313EE-4E04-435C-9E05-266AC0400A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
        <p:nvSpPr>
          <p:cNvPr id="23" name="Text Placeholder 7">
            <a:extLst>
              <a:ext uri="{FF2B5EF4-FFF2-40B4-BE49-F238E27FC236}">
                <a16:creationId xmlns:a16="http://schemas.microsoft.com/office/drawing/2014/main" id="{3AE54BA5-9B86-4728-A69D-A321E9398458}"/>
              </a:ext>
            </a:extLst>
          </p:cNvPr>
          <p:cNvSpPr>
            <a:spLocks noGrp="1"/>
          </p:cNvSpPr>
          <p:nvPr>
            <p:ph type="body" sz="quarter" idx="14"/>
          </p:nvPr>
        </p:nvSpPr>
        <p:spPr>
          <a:xfrm>
            <a:off x="7772400" y="146304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7">
            <a:extLst>
              <a:ext uri="{FF2B5EF4-FFF2-40B4-BE49-F238E27FC236}">
                <a16:creationId xmlns:a16="http://schemas.microsoft.com/office/drawing/2014/main" id="{920F2E92-1F2E-4441-B0DE-CFEB5FE92A2F}"/>
              </a:ext>
            </a:extLst>
          </p:cNvPr>
          <p:cNvSpPr>
            <a:spLocks noGrp="1"/>
          </p:cNvSpPr>
          <p:nvPr>
            <p:ph type="body" sz="quarter" idx="15"/>
          </p:nvPr>
        </p:nvSpPr>
        <p:spPr>
          <a:xfrm>
            <a:off x="469899" y="457200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7">
            <a:extLst>
              <a:ext uri="{FF2B5EF4-FFF2-40B4-BE49-F238E27FC236}">
                <a16:creationId xmlns:a16="http://schemas.microsoft.com/office/drawing/2014/main" id="{72231F7B-8ACB-4A68-883B-D5361B594F34}"/>
              </a:ext>
            </a:extLst>
          </p:cNvPr>
          <p:cNvSpPr>
            <a:spLocks noGrp="1"/>
          </p:cNvSpPr>
          <p:nvPr>
            <p:ph type="body" sz="quarter" idx="16"/>
          </p:nvPr>
        </p:nvSpPr>
        <p:spPr>
          <a:xfrm>
            <a:off x="7785100" y="457200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12549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933DAD-64FD-4C29-9D9B-272B0C756FD1}"/>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lIns="91440" tIns="91440" r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sz="half" idx="1"/>
          </p:nvPr>
        </p:nvSpPr>
        <p:spPr>
          <a:xfrm>
            <a:off x="457200" y="1463039"/>
            <a:ext cx="6400800" cy="59436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772400" y="1463039"/>
            <a:ext cx="6400800" cy="59436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4C1DD4DB-3AC1-4642-8824-CE33EC73113F}" type="datetime1">
              <a:rPr lang="en-US" smtClean="0"/>
              <a:t>12/4/2025</a:t>
            </a:fld>
            <a:endParaRPr lang="en-US" dirty="0"/>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9" name="Picture 8">
            <a:extLst>
              <a:ext uri="{FF2B5EF4-FFF2-40B4-BE49-F238E27FC236}">
                <a16:creationId xmlns:a16="http://schemas.microsoft.com/office/drawing/2014/main" id="{18F32470-D5C9-4EB9-BF19-627B706D995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26676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1256AD-643F-4750-86FB-FD02C1741CFB}"/>
              </a:ext>
            </a:extLst>
          </p:cNvPr>
          <p:cNvSpPr/>
          <p:nvPr userDrawn="1"/>
        </p:nvSpPr>
        <p:spPr>
          <a:xfrm>
            <a:off x="0" y="0"/>
            <a:ext cx="14630400" cy="1188720"/>
          </a:xfrm>
          <a:prstGeom prst="rect">
            <a:avLst/>
          </a:prstGeom>
          <a:solidFill>
            <a:srgbClr val="004E59"/>
          </a:solidFill>
          <a:ln>
            <a:solidFill>
              <a:srgbClr val="004E59"/>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a:t>Click to edit Master title style</a:t>
            </a:r>
          </a:p>
        </p:txBody>
      </p:sp>
      <p:sp>
        <p:nvSpPr>
          <p:cNvPr id="3" name="Text Placeholder 2"/>
          <p:cNvSpPr>
            <a:spLocks noGrp="1"/>
          </p:cNvSpPr>
          <p:nvPr>
            <p:ph type="body" idx="1"/>
          </p:nvPr>
        </p:nvSpPr>
        <p:spPr>
          <a:xfrm>
            <a:off x="457199" y="2017242"/>
            <a:ext cx="6400800" cy="988076"/>
          </a:xfrm>
        </p:spPr>
        <p:txBody>
          <a:bodyPr anchor="b"/>
          <a:lstStyle>
            <a:lvl1pPr marL="0" indent="0">
              <a:buNone/>
              <a:defRPr sz="2824" b="1">
                <a:latin typeface="+mj-lt"/>
              </a:defRPr>
            </a:lvl1pPr>
            <a:lvl2pPr marL="537942" indent="0">
              <a:buNone/>
              <a:defRPr sz="2353" b="1"/>
            </a:lvl2pPr>
            <a:lvl3pPr marL="1075883" indent="0">
              <a:buNone/>
              <a:defRPr sz="2118" b="1"/>
            </a:lvl3pPr>
            <a:lvl4pPr marL="1613825" indent="0">
              <a:buNone/>
              <a:defRPr sz="1883" b="1"/>
            </a:lvl4pPr>
            <a:lvl5pPr marL="2151766" indent="0">
              <a:buNone/>
              <a:defRPr sz="1883" b="1"/>
            </a:lvl5pPr>
            <a:lvl6pPr marL="2689708" indent="0">
              <a:buNone/>
              <a:defRPr sz="1883" b="1"/>
            </a:lvl6pPr>
            <a:lvl7pPr marL="3227649" indent="0">
              <a:buNone/>
              <a:defRPr sz="1883" b="1"/>
            </a:lvl7pPr>
            <a:lvl8pPr marL="3765591" indent="0">
              <a:buNone/>
              <a:defRPr sz="1883" b="1"/>
            </a:lvl8pPr>
            <a:lvl9pPr marL="4303532" indent="0">
              <a:buNone/>
              <a:defRPr sz="1883" b="1"/>
            </a:lvl9pPr>
          </a:lstStyle>
          <a:p>
            <a:pPr lvl="0"/>
            <a:r>
              <a:rPr lang="en-US"/>
              <a:t>Edit Master text styles</a:t>
            </a:r>
          </a:p>
        </p:txBody>
      </p:sp>
      <p:sp>
        <p:nvSpPr>
          <p:cNvPr id="4" name="Content Placeholder 3"/>
          <p:cNvSpPr>
            <a:spLocks noGrp="1"/>
          </p:cNvSpPr>
          <p:nvPr>
            <p:ph sz="half" idx="2"/>
          </p:nvPr>
        </p:nvSpPr>
        <p:spPr>
          <a:xfrm>
            <a:off x="457199" y="3005317"/>
            <a:ext cx="6400800" cy="4422990"/>
          </a:xfrm>
        </p:spPr>
        <p:txBody>
          <a:bodyPr>
            <a:noAutofit/>
          </a:bodyPr>
          <a:lstStyle>
            <a:lvl1pPr marL="0" indent="0">
              <a:buNone/>
              <a:defRPr>
                <a:latin typeface="Segoe UI" panose="020B0502040204020203" pitchFamily="34" charset="0"/>
              </a:defRPr>
            </a:lvl1pPr>
            <a:lvl2pPr marL="537941" indent="0">
              <a:buNone/>
              <a:defRPr>
                <a:latin typeface="Segoe UI" panose="020B0502040204020203" pitchFamily="34" charset="0"/>
              </a:defRPr>
            </a:lvl2pPr>
            <a:lvl3pPr marL="1075883" indent="0">
              <a:buNone/>
              <a:defRPr>
                <a:latin typeface="Segoe UI" panose="020B0502040204020203" pitchFamily="34" charset="0"/>
              </a:defRPr>
            </a:lvl3pPr>
            <a:lvl4pPr marL="1613824" indent="0">
              <a:buNone/>
              <a:defRPr>
                <a:latin typeface="Segoe UI" panose="020B0502040204020203" pitchFamily="34" charset="0"/>
              </a:defRPr>
            </a:lvl4pPr>
            <a:lvl5pPr marL="2151766" indent="0">
              <a:buNone/>
              <a:defRPr>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772400" y="2017242"/>
            <a:ext cx="6400800" cy="988076"/>
          </a:xfrm>
        </p:spPr>
        <p:txBody>
          <a:bodyPr anchor="b"/>
          <a:lstStyle>
            <a:lvl1pPr marL="0" indent="0">
              <a:buNone/>
              <a:defRPr sz="2824" b="1">
                <a:latin typeface="+mj-lt"/>
              </a:defRPr>
            </a:lvl1pPr>
            <a:lvl2pPr marL="537942" indent="0">
              <a:buNone/>
              <a:defRPr sz="2353" b="1"/>
            </a:lvl2pPr>
            <a:lvl3pPr marL="1075883" indent="0">
              <a:buNone/>
              <a:defRPr sz="2118" b="1"/>
            </a:lvl3pPr>
            <a:lvl4pPr marL="1613825" indent="0">
              <a:buNone/>
              <a:defRPr sz="1883" b="1"/>
            </a:lvl4pPr>
            <a:lvl5pPr marL="2151766" indent="0">
              <a:buNone/>
              <a:defRPr sz="1883" b="1"/>
            </a:lvl5pPr>
            <a:lvl6pPr marL="2689708" indent="0">
              <a:buNone/>
              <a:defRPr sz="1883" b="1"/>
            </a:lvl6pPr>
            <a:lvl7pPr marL="3227649" indent="0">
              <a:buNone/>
              <a:defRPr sz="1883" b="1"/>
            </a:lvl7pPr>
            <a:lvl8pPr marL="3765591" indent="0">
              <a:buNone/>
              <a:defRPr sz="1883" b="1"/>
            </a:lvl8pPr>
            <a:lvl9pPr marL="4303532" indent="0">
              <a:buNone/>
              <a:defRPr sz="1883" b="1"/>
            </a:lvl9pPr>
          </a:lstStyle>
          <a:p>
            <a:pPr lvl="0"/>
            <a:r>
              <a:rPr lang="en-US"/>
              <a:t>Edit Master text styles</a:t>
            </a:r>
          </a:p>
        </p:txBody>
      </p:sp>
      <p:sp>
        <p:nvSpPr>
          <p:cNvPr id="6" name="Content Placeholder 5"/>
          <p:cNvSpPr>
            <a:spLocks noGrp="1"/>
          </p:cNvSpPr>
          <p:nvPr>
            <p:ph sz="quarter" idx="4"/>
          </p:nvPr>
        </p:nvSpPr>
        <p:spPr>
          <a:xfrm>
            <a:off x="7772400" y="3005317"/>
            <a:ext cx="6400800" cy="4422990"/>
          </a:xfrm>
        </p:spPr>
        <p:txBody>
          <a:bodyPr>
            <a:noAutofit/>
          </a:bodyPr>
          <a:lstStyle>
            <a:lvl1pPr marL="0" indent="0">
              <a:buNone/>
              <a:defRPr>
                <a:latin typeface="Segoe UI" panose="020B0502040204020203" pitchFamily="34" charset="0"/>
              </a:defRPr>
            </a:lvl1pPr>
            <a:lvl2pPr marL="537941" indent="0">
              <a:buNone/>
              <a:defRPr>
                <a:latin typeface="Segoe UI" panose="020B0502040204020203" pitchFamily="34" charset="0"/>
              </a:defRPr>
            </a:lvl2pPr>
            <a:lvl3pPr marL="1075883" indent="0">
              <a:buNone/>
              <a:defRPr>
                <a:latin typeface="Segoe UI" panose="020B0502040204020203" pitchFamily="34" charset="0"/>
              </a:defRPr>
            </a:lvl3pPr>
            <a:lvl4pPr marL="1613824" indent="0">
              <a:buNone/>
              <a:defRPr>
                <a:latin typeface="Segoe UI" panose="020B0502040204020203" pitchFamily="34" charset="0"/>
              </a:defRPr>
            </a:lvl4pPr>
            <a:lvl5pPr marL="2151766" indent="0">
              <a:buNone/>
              <a:defRPr>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Segoe UI" panose="020B0502040204020203" pitchFamily="34" charset="0"/>
              </a:defRPr>
            </a:lvl1pPr>
          </a:lstStyle>
          <a:p>
            <a:fld id="{8CC1F062-159B-4043-9477-FACD11460C7B}" type="datetime1">
              <a:rPr lang="en-US" smtClean="0"/>
              <a:t>12/4/2025</a:t>
            </a:fld>
            <a:endParaRPr lang="en-US" dirty="0"/>
          </a:p>
        </p:txBody>
      </p:sp>
      <p:sp>
        <p:nvSpPr>
          <p:cNvPr id="8" name="Footer Placeholder 7"/>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9" name="Slide Number Placeholder 8"/>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1" name="Picture 10">
            <a:extLst>
              <a:ext uri="{FF2B5EF4-FFF2-40B4-BE49-F238E27FC236}">
                <a16:creationId xmlns:a16="http://schemas.microsoft.com/office/drawing/2014/main" id="{C4C4B624-09C9-4734-9996-D8363B05C62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11987834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FE7334DE-E33C-4C8A-8C91-870F2E1D51D8}" type="datetime1">
              <a:rPr lang="en-US" smtClean="0"/>
              <a:t>12/4/2025</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a:extLst>
              <a:ext uri="{FF2B5EF4-FFF2-40B4-BE49-F238E27FC236}">
                <a16:creationId xmlns:a16="http://schemas.microsoft.com/office/drawing/2014/main" id="{27699787-C03F-45A9-825C-0DE0DCF4B9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5476593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97128" y="3227587"/>
            <a:ext cx="3911778" cy="645517"/>
          </a:xfrm>
        </p:spPr>
        <p:txBody>
          <a:bodyPr wrap="none" anchor="t" anchorCtr="0">
            <a:noAutofit/>
          </a:bodyPr>
          <a:lstStyle>
            <a:lvl1pPr algn="r">
              <a:defRPr sz="4236">
                <a:solidFill>
                  <a:srgbClr val="E45A1E"/>
                </a:solidFill>
              </a:defRPr>
            </a:lvl1pPr>
          </a:lstStyle>
          <a:p>
            <a:r>
              <a:rPr lang="en-US"/>
              <a:t>Click to edit Master title style</a:t>
            </a:r>
          </a:p>
        </p:txBody>
      </p:sp>
      <p:sp>
        <p:nvSpPr>
          <p:cNvPr id="3" name="Subtitle 2"/>
          <p:cNvSpPr>
            <a:spLocks noGrp="1"/>
          </p:cNvSpPr>
          <p:nvPr>
            <p:ph type="subTitle" idx="1"/>
          </p:nvPr>
        </p:nvSpPr>
        <p:spPr>
          <a:xfrm>
            <a:off x="1697128" y="3980691"/>
            <a:ext cx="3911778" cy="1987357"/>
          </a:xfrm>
        </p:spPr>
        <p:txBody>
          <a:bodyPr>
            <a:normAutofit/>
          </a:bodyPr>
          <a:lstStyle>
            <a:lvl1pPr marL="0" indent="0" algn="r">
              <a:buNone/>
              <a:defRPr sz="2118">
                <a:solidFill>
                  <a:srgbClr val="E45A1E"/>
                </a:solidFill>
                <a:latin typeface="Segoe UI Semilight" panose="020B0402040204020203" pitchFamily="34" charset="0"/>
                <a:cs typeface="Segoe UI Semilight" panose="020B0402040204020203" pitchFamily="34" charset="0"/>
              </a:defRPr>
            </a:lvl1pPr>
            <a:lvl2pPr marL="537942" indent="0" algn="ctr">
              <a:buNone/>
              <a:defRPr sz="2353"/>
            </a:lvl2pPr>
            <a:lvl3pPr marL="1075883" indent="0" algn="ctr">
              <a:buNone/>
              <a:defRPr sz="2118"/>
            </a:lvl3pPr>
            <a:lvl4pPr marL="1613825" indent="0" algn="ctr">
              <a:buNone/>
              <a:defRPr sz="1883"/>
            </a:lvl4pPr>
            <a:lvl5pPr marL="2151766" indent="0" algn="ctr">
              <a:buNone/>
              <a:defRPr sz="1883"/>
            </a:lvl5pPr>
            <a:lvl6pPr marL="2689708" indent="0" algn="ctr">
              <a:buNone/>
              <a:defRPr sz="1883"/>
            </a:lvl6pPr>
            <a:lvl7pPr marL="3227649" indent="0" algn="ctr">
              <a:buNone/>
              <a:defRPr sz="1883"/>
            </a:lvl7pPr>
            <a:lvl8pPr marL="3765591" indent="0" algn="ctr">
              <a:buNone/>
              <a:defRPr sz="1883"/>
            </a:lvl8pPr>
            <a:lvl9pPr marL="4303532" indent="0" algn="ctr">
              <a:buNone/>
              <a:defRPr sz="1883"/>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3EE2327-522D-472B-8BB9-7AA25C01A641}" type="datetime1">
              <a:rPr lang="en-US" smtClean="0"/>
              <a:t>12/4/2025</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7" name="Rectangle 6"/>
          <p:cNvSpPr/>
          <p:nvPr/>
        </p:nvSpPr>
        <p:spPr>
          <a:xfrm>
            <a:off x="7315202" y="0"/>
            <a:ext cx="7315199" cy="8229599"/>
          </a:xfrm>
          <a:prstGeom prst="rect">
            <a:avLst/>
          </a:prstGeom>
          <a:solidFill>
            <a:srgbClr val="004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30" dirty="0">
              <a:latin typeface="Segoe UI" panose="020B0502040204020203" pitchFamily="34" charset="0"/>
            </a:endParaRPr>
          </a:p>
        </p:txBody>
      </p:sp>
      <p:pic>
        <p:nvPicPr>
          <p:cNvPr id="8" name="Picture 7" descr="affirmastudios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439949" y="3227587"/>
            <a:ext cx="2645733" cy="674892"/>
          </a:xfrm>
          <a:prstGeom prst="rect">
            <a:avLst/>
          </a:prstGeom>
        </p:spPr>
      </p:pic>
    </p:spTree>
    <p:extLst>
      <p:ext uri="{BB962C8B-B14F-4D97-AF65-F5344CB8AC3E}">
        <p14:creationId xmlns:p14="http://schemas.microsoft.com/office/powerpoint/2010/main" val="2034504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B62FE56-11BB-4F56-957C-E2741DC5B8BB}"/>
              </a:ext>
            </a:extLst>
          </p:cNvPr>
          <p:cNvPicPr>
            <a:picLocks/>
          </p:cNvPicPr>
          <p:nvPr userDrawn="1"/>
        </p:nvPicPr>
        <p:blipFill rotWithShape="1">
          <a:blip r:embed="rId2">
            <a:extLst>
              <a:ext uri="{28A0092B-C50C-407E-A947-70E740481C1C}">
                <a14:useLocalDpi xmlns:a14="http://schemas.microsoft.com/office/drawing/2010/main" val="0"/>
              </a:ext>
            </a:extLst>
          </a:blip>
          <a:srcRect r="25490"/>
          <a:stretch/>
        </p:blipFill>
        <p:spPr>
          <a:xfrm>
            <a:off x="1" y="0"/>
            <a:ext cx="14630400" cy="8229600"/>
          </a:xfrm>
          <a:prstGeom prst="rect">
            <a:avLst/>
          </a:prstGeom>
        </p:spPr>
      </p:pic>
      <p:sp>
        <p:nvSpPr>
          <p:cNvPr id="10" name="Rectangle 9">
            <a:extLst>
              <a:ext uri="{FF2B5EF4-FFF2-40B4-BE49-F238E27FC236}">
                <a16:creationId xmlns:a16="http://schemas.microsoft.com/office/drawing/2014/main" id="{FC680771-E145-494A-AF5F-BDE0DE155687}"/>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2" name="Title 1"/>
          <p:cNvSpPr>
            <a:spLocks noGrp="1"/>
          </p:cNvSpPr>
          <p:nvPr>
            <p:ph type="ctrTitle"/>
          </p:nvPr>
        </p:nvSpPr>
        <p:spPr>
          <a:xfrm>
            <a:off x="457200" y="3526064"/>
            <a:ext cx="13716000" cy="645517"/>
          </a:xfrm>
        </p:spPr>
        <p:txBody>
          <a:bodyPr wrap="none" anchor="t" anchorCtr="0">
            <a:noAutofit/>
          </a:bodyPr>
          <a:lstStyle>
            <a:lvl1pPr algn="l">
              <a:defRPr sz="3294">
                <a:solidFill>
                  <a:schemeClr val="bg1"/>
                </a:solidFill>
              </a:defRPr>
            </a:lvl1pPr>
          </a:lstStyle>
          <a:p>
            <a:r>
              <a:rPr lang="en-US"/>
              <a:t>Click to edit Master title style</a:t>
            </a:r>
          </a:p>
        </p:txBody>
      </p:sp>
      <p:sp>
        <p:nvSpPr>
          <p:cNvPr id="3" name="Subtitle 2"/>
          <p:cNvSpPr>
            <a:spLocks noGrp="1"/>
          </p:cNvSpPr>
          <p:nvPr>
            <p:ph type="subTitle" idx="1"/>
          </p:nvPr>
        </p:nvSpPr>
        <p:spPr>
          <a:xfrm>
            <a:off x="1619929" y="4473420"/>
            <a:ext cx="9586335" cy="1987357"/>
          </a:xfrm>
        </p:spPr>
        <p:txBody>
          <a:bodyPr>
            <a:normAutofit/>
          </a:bodyPr>
          <a:lstStyle>
            <a:lvl1pPr marL="0" indent="0" algn="l">
              <a:buNone/>
              <a:defRPr sz="2824">
                <a:solidFill>
                  <a:schemeClr val="bg1"/>
                </a:solidFill>
                <a:latin typeface="Segoe UI Semilight" panose="020B0402040204020203" pitchFamily="34" charset="0"/>
                <a:cs typeface="Segoe UI Semilight" panose="020B0402040204020203" pitchFamily="34" charset="0"/>
              </a:defRPr>
            </a:lvl1pPr>
            <a:lvl2pPr marL="537942" indent="0" algn="ctr">
              <a:buNone/>
              <a:defRPr sz="2353"/>
            </a:lvl2pPr>
            <a:lvl3pPr marL="1075883" indent="0" algn="ctr">
              <a:buNone/>
              <a:defRPr sz="2118"/>
            </a:lvl3pPr>
            <a:lvl4pPr marL="1613825" indent="0" algn="ctr">
              <a:buNone/>
              <a:defRPr sz="1883"/>
            </a:lvl4pPr>
            <a:lvl5pPr marL="2151766" indent="0" algn="ctr">
              <a:buNone/>
              <a:defRPr sz="1883"/>
            </a:lvl5pPr>
            <a:lvl6pPr marL="2689708" indent="0" algn="ctr">
              <a:buNone/>
              <a:defRPr sz="1883"/>
            </a:lvl6pPr>
            <a:lvl7pPr marL="3227649" indent="0" algn="ctr">
              <a:buNone/>
              <a:defRPr sz="1883"/>
            </a:lvl7pPr>
            <a:lvl8pPr marL="3765591" indent="0" algn="ctr">
              <a:buNone/>
              <a:defRPr sz="1883"/>
            </a:lvl8pPr>
            <a:lvl9pPr marL="4303532" indent="0" algn="ctr">
              <a:buNone/>
              <a:defRPr sz="1883"/>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580B6984-9BB1-4BE8-BF01-B606AC9D1ECC}" type="datetime1">
              <a:rPr lang="en-US" smtClean="0"/>
              <a:t>12/4/2025</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1" name="Picture 10">
            <a:extLst>
              <a:ext uri="{FF2B5EF4-FFF2-40B4-BE49-F238E27FC236}">
                <a16:creationId xmlns:a16="http://schemas.microsoft.com/office/drawing/2014/main" id="{861B8082-4CA1-4814-AD91-104B286330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5394915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004E59"/>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1724B77F-F35F-47C3-A8BC-B4DA14DCEAEF}" type="datetime1">
              <a:rPr lang="en-US" smtClean="0"/>
              <a:t>12/4/2025</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6" name="Picture 5">
            <a:extLst>
              <a:ext uri="{FF2B5EF4-FFF2-40B4-BE49-F238E27FC236}">
                <a16:creationId xmlns:a16="http://schemas.microsoft.com/office/drawing/2014/main" id="{171D8278-5719-41B5-BA0B-62F901BD5A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795155157"/>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E45A1E"/>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4304ACDA-2629-4207-8C87-391AB3A48125}" type="datetime1">
              <a:rPr lang="en-US" smtClean="0"/>
              <a:t>12/4/2025</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a:extLst>
              <a:ext uri="{FF2B5EF4-FFF2-40B4-BE49-F238E27FC236}">
                <a16:creationId xmlns:a16="http://schemas.microsoft.com/office/drawing/2014/main" id="{2DDC3FBF-8EF6-411E-AA4F-268641FD25D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4235738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333333"/>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31CEE4B0-C824-4F73-B5AF-08D17288301D}" type="datetime1">
              <a:rPr lang="en-US" smtClean="0"/>
              <a:t>12/4/2025</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6" name="Picture 5">
            <a:extLst>
              <a:ext uri="{FF2B5EF4-FFF2-40B4-BE49-F238E27FC236}">
                <a16:creationId xmlns:a16="http://schemas.microsoft.com/office/drawing/2014/main" id="{5982C415-13F0-4D24-97F3-4AB707C098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7907465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564" y="549138"/>
            <a:ext cx="4719081" cy="1920115"/>
          </a:xfrm>
        </p:spPr>
        <p:txBody>
          <a:bodyPr anchor="b"/>
          <a:lstStyle>
            <a:lvl1pPr>
              <a:defRPr sz="3765"/>
            </a:lvl1pPr>
          </a:lstStyle>
          <a:p>
            <a:r>
              <a:rPr lang="en-US"/>
              <a:t>Click to edit Master title style</a:t>
            </a:r>
          </a:p>
        </p:txBody>
      </p:sp>
      <p:sp>
        <p:nvSpPr>
          <p:cNvPr id="3" name="Picture Placeholder 2"/>
          <p:cNvSpPr>
            <a:spLocks noGrp="1"/>
          </p:cNvSpPr>
          <p:nvPr>
            <p:ph type="pic" idx="1"/>
          </p:nvPr>
        </p:nvSpPr>
        <p:spPr>
          <a:xfrm>
            <a:off x="6220724" y="1184200"/>
            <a:ext cx="7406095" cy="5848134"/>
          </a:xfrm>
        </p:spPr>
        <p:txBody>
          <a:bodyPr/>
          <a:lstStyle>
            <a:lvl1pPr marL="0" indent="0">
              <a:buNone/>
              <a:defRPr sz="3765">
                <a:latin typeface="Segoe UI" panose="020B0502040204020203" pitchFamily="34" charset="0"/>
              </a:defRPr>
            </a:lvl1pPr>
            <a:lvl2pPr marL="537942" indent="0">
              <a:buNone/>
              <a:defRPr sz="3294"/>
            </a:lvl2pPr>
            <a:lvl3pPr marL="1075883" indent="0">
              <a:buNone/>
              <a:defRPr sz="2824"/>
            </a:lvl3pPr>
            <a:lvl4pPr marL="1613825" indent="0">
              <a:buNone/>
              <a:defRPr sz="2353"/>
            </a:lvl4pPr>
            <a:lvl5pPr marL="2151766" indent="0">
              <a:buNone/>
              <a:defRPr sz="2353"/>
            </a:lvl5pPr>
            <a:lvl6pPr marL="2689708" indent="0">
              <a:buNone/>
              <a:defRPr sz="2353"/>
            </a:lvl6pPr>
            <a:lvl7pPr marL="3227649" indent="0">
              <a:buNone/>
              <a:defRPr sz="2353"/>
            </a:lvl7pPr>
            <a:lvl8pPr marL="3765591" indent="0">
              <a:buNone/>
              <a:defRPr sz="2353"/>
            </a:lvl8pPr>
            <a:lvl9pPr marL="4303532" indent="0">
              <a:buNone/>
              <a:defRPr sz="2353"/>
            </a:lvl9pPr>
          </a:lstStyle>
          <a:p>
            <a:r>
              <a:rPr lang="en-US" dirty="0"/>
              <a:t>Click icon to add picture</a:t>
            </a:r>
          </a:p>
        </p:txBody>
      </p:sp>
      <p:sp>
        <p:nvSpPr>
          <p:cNvPr id="4" name="Text Placeholder 3"/>
          <p:cNvSpPr>
            <a:spLocks noGrp="1"/>
          </p:cNvSpPr>
          <p:nvPr>
            <p:ph type="body" sz="half" idx="2"/>
          </p:nvPr>
        </p:nvSpPr>
        <p:spPr>
          <a:xfrm>
            <a:off x="1008564" y="2469254"/>
            <a:ext cx="4719081" cy="4574283"/>
          </a:xfrm>
        </p:spPr>
        <p:txBody>
          <a:bodyPr/>
          <a:lstStyle>
            <a:lvl1pPr marL="0" indent="0">
              <a:buNone/>
              <a:defRPr sz="1883">
                <a:latin typeface="Segoe UI" panose="020B0502040204020203" pitchFamily="34" charset="0"/>
              </a:defRPr>
            </a:lvl1pPr>
            <a:lvl2pPr marL="537942" indent="0">
              <a:buNone/>
              <a:defRPr sz="1647"/>
            </a:lvl2pPr>
            <a:lvl3pPr marL="1075883" indent="0">
              <a:buNone/>
              <a:defRPr sz="1412"/>
            </a:lvl3pPr>
            <a:lvl4pPr marL="1613825" indent="0">
              <a:buNone/>
              <a:defRPr sz="1177"/>
            </a:lvl4pPr>
            <a:lvl5pPr marL="2151766" indent="0">
              <a:buNone/>
              <a:defRPr sz="1177"/>
            </a:lvl5pPr>
            <a:lvl6pPr marL="2689708" indent="0">
              <a:buNone/>
              <a:defRPr sz="1177"/>
            </a:lvl6pPr>
            <a:lvl7pPr marL="3227649" indent="0">
              <a:buNone/>
              <a:defRPr sz="1177"/>
            </a:lvl7pPr>
            <a:lvl8pPr marL="3765591" indent="0">
              <a:buNone/>
              <a:defRPr sz="1177"/>
            </a:lvl8pPr>
            <a:lvl9pPr marL="4303532" indent="0">
              <a:buNone/>
              <a:defRPr sz="1177"/>
            </a:lvl9pPr>
          </a:lstStyle>
          <a:p>
            <a:pPr lvl="0"/>
            <a:r>
              <a:rPr lang="en-US"/>
              <a:t>Edit Master text styles</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704A43D6-F7F3-4542-90E7-3D96973FC365}" type="datetime1">
              <a:rPr lang="en-US" smtClean="0"/>
              <a:t>12/4/2025</a:t>
            </a:fld>
            <a:endParaRPr lang="en-US" dirty="0"/>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Tree>
    <p:extLst>
      <p:ext uri="{BB962C8B-B14F-4D97-AF65-F5344CB8AC3E}">
        <p14:creationId xmlns:p14="http://schemas.microsoft.com/office/powerpoint/2010/main" val="21620290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as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1719395"/>
            <a:ext cx="13716000" cy="5220547"/>
          </a:xfrm>
        </p:spPr>
        <p:txBody>
          <a:bodyPr vert="horz" lIns="91440" tIns="91440" rIns="91440" bIns="91440" rtlCol="0">
            <a:noAutofit/>
          </a:bodyPr>
          <a:lstStyle>
            <a:lvl1pPr>
              <a:defRPr lang="en-US" dirty="0" smtClean="0">
                <a:latin typeface="Segoe UI" panose="020B0502040204020203" pitchFamily="34" charset="0"/>
              </a:defRPr>
            </a:lvl1pPr>
            <a:lvl2pPr>
              <a:defRPr lang="en-US" dirty="0" smtClean="0">
                <a:latin typeface="Segoe UI" panose="020B0502040204020203" pitchFamily="34" charset="0"/>
              </a:defRPr>
            </a:lvl2pPr>
            <a:lvl3pPr>
              <a:defRPr lang="en-US" dirty="0" smtClean="0">
                <a:latin typeface="Segoe UI" panose="020B0502040204020203" pitchFamily="34" charset="0"/>
              </a:defRPr>
            </a:lvl3pPr>
            <a:lvl4pPr>
              <a:defRPr lang="en-US" dirty="0" smtClean="0">
                <a:latin typeface="Segoe UI" panose="020B0502040204020203" pitchFamily="34" charset="0"/>
              </a:defRPr>
            </a:lvl4pPr>
            <a:lvl5pPr>
              <a:defRPr lang="en-US" dirty="0">
                <a:latin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3"/>
          <p:cNvSpPr>
            <a:spLocks noGrp="1"/>
          </p:cNvSpPr>
          <p:nvPr>
            <p:ph type="body" sz="quarter" idx="16"/>
          </p:nvPr>
        </p:nvSpPr>
        <p:spPr>
          <a:xfrm>
            <a:off x="457200" y="1225296"/>
            <a:ext cx="13785427" cy="274242"/>
          </a:xfrm>
        </p:spPr>
        <p:txBody>
          <a:bodyPr lIns="9144" tIns="0" rIns="0" bIns="0">
            <a:spAutoFit/>
          </a:bodyPr>
          <a:lstStyle>
            <a:lvl1pPr marL="0" indent="0">
              <a:buNone/>
              <a:defRPr sz="1980" spc="-17" baseline="0">
                <a:solidFill>
                  <a:schemeClr val="accent2"/>
                </a:solidFill>
                <a:latin typeface="Segoe UI" panose="020B0502040204020203" pitchFamily="34" charset="0"/>
              </a:defRPr>
            </a:lvl1pPr>
          </a:lstStyle>
          <a:p>
            <a:pPr lvl="0"/>
            <a:r>
              <a:rPr lang="en-US"/>
              <a:t>Click to edit Master text styles</a:t>
            </a:r>
          </a:p>
        </p:txBody>
      </p:sp>
      <p:sp>
        <p:nvSpPr>
          <p:cNvPr id="4" name="Title 3"/>
          <p:cNvSpPr>
            <a:spLocks noGrp="1"/>
          </p:cNvSpPr>
          <p:nvPr>
            <p:ph type="title"/>
          </p:nvPr>
        </p:nvSpPr>
        <p:spPr/>
        <p:txBody>
          <a:bodyPr/>
          <a:lstStyle/>
          <a:p>
            <a:r>
              <a:rPr lang="en-US"/>
              <a:t>Click to edit Master title style</a:t>
            </a:r>
          </a:p>
        </p:txBody>
      </p:sp>
      <p:sp>
        <p:nvSpPr>
          <p:cNvPr id="19" name="Footer Placeholder 3"/>
          <p:cNvSpPr>
            <a:spLocks noGrp="1"/>
          </p:cNvSpPr>
          <p:nvPr>
            <p:ph type="ftr" sz="quarter" idx="3"/>
          </p:nvPr>
        </p:nvSpPr>
        <p:spPr>
          <a:xfrm>
            <a:off x="400579" y="7525080"/>
            <a:ext cx="12887657" cy="514060"/>
          </a:xfrm>
          <a:prstGeom prst="rect">
            <a:avLst/>
          </a:prstGeom>
        </p:spPr>
        <p:txBody>
          <a:bodyPr vert="horz" lIns="91440" tIns="45720" rIns="91440" bIns="45720" rtlCol="0" anchor="ctr"/>
          <a:lstStyle>
            <a:lvl1pPr algn="l">
              <a:defRPr sz="825">
                <a:solidFill>
                  <a:schemeClr val="tx1">
                    <a:tint val="75000"/>
                  </a:schemeClr>
                </a:solidFill>
                <a:latin typeface="Segoe UI" panose="020B0502040204020203" pitchFamily="34" charset="0"/>
              </a:defRPr>
            </a:lvl1pPr>
          </a:lstStyle>
          <a:p>
            <a:endParaRPr lang="en-US" dirty="0"/>
          </a:p>
        </p:txBody>
      </p:sp>
    </p:spTree>
    <p:extLst>
      <p:ext uri="{BB962C8B-B14F-4D97-AF65-F5344CB8AC3E}">
        <p14:creationId xmlns:p14="http://schemas.microsoft.com/office/powerpoint/2010/main" val="4032180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C98557-C9EF-46C0-ACD8-4FD23549268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4630400" cy="8229600"/>
          </a:xfrm>
          <a:prstGeom prst="rect">
            <a:avLst/>
          </a:prstGeom>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bg1"/>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3BBA6A68-5CDE-4D35-BC5D-5E9C2B188070}" type="datetime1">
              <a:rPr lang="en-US" smtClean="0"/>
              <a:t>12/4/2025</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98604" y="2797242"/>
            <a:ext cx="13446435"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DAC7F00A-F86F-4137-BF70-C36BF60794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2114925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7FDDA0-9A72-4EF9-A2D2-0E17F0F1CF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4630400" cy="8229600"/>
          </a:xfrm>
          <a:prstGeom prst="rect">
            <a:avLst/>
          </a:prstGeom>
        </p:spPr>
      </p:pic>
      <p:sp>
        <p:nvSpPr>
          <p:cNvPr id="9" name="Rectangle 8">
            <a:extLst>
              <a:ext uri="{FF2B5EF4-FFF2-40B4-BE49-F238E27FC236}">
                <a16:creationId xmlns:a16="http://schemas.microsoft.com/office/drawing/2014/main" id="{BE89F687-D33C-4157-BC5C-7A3EB7EF9B39}"/>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2" name="Title 1"/>
          <p:cNvSpPr>
            <a:spLocks noGrp="1"/>
          </p:cNvSpPr>
          <p:nvPr>
            <p:ph type="title"/>
          </p:nvPr>
        </p:nvSpPr>
        <p:spPr>
          <a:xfrm>
            <a:off x="320040" y="320040"/>
            <a:ext cx="12618253" cy="548640"/>
          </a:xfrm>
        </p:spPr>
        <p:txBody>
          <a:bodyPr/>
          <a:lstStyle>
            <a:lvl1pPr>
              <a:defRPr>
                <a:solidFill>
                  <a:schemeClr val="bg1"/>
                </a:solidFill>
                <a:latin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320040" y="1371600"/>
            <a:ext cx="12618253" cy="5220547"/>
          </a:xfrm>
        </p:spPr>
        <p:txBody>
          <a:bodyPr/>
          <a:lstStyle>
            <a:lvl1pPr>
              <a:defRPr>
                <a:solidFill>
                  <a:schemeClr val="bg1"/>
                </a:solidFill>
                <a:latin typeface="Segoe UI" panose="020B0502040204020203" pitchFamily="34" charset="0"/>
              </a:defRPr>
            </a:lvl1pPr>
            <a:lvl2pPr>
              <a:defRPr>
                <a:solidFill>
                  <a:schemeClr val="bg1"/>
                </a:solidFill>
                <a:latin typeface="Segoe UI" panose="020B0502040204020203" pitchFamily="34" charset="0"/>
              </a:defRPr>
            </a:lvl2pPr>
            <a:lvl3pPr>
              <a:defRPr>
                <a:solidFill>
                  <a:schemeClr val="bg1"/>
                </a:solidFill>
                <a:latin typeface="Segoe UI" panose="020B0502040204020203" pitchFamily="34" charset="0"/>
              </a:defRPr>
            </a:lvl3pPr>
            <a:lvl4pPr>
              <a:defRPr>
                <a:solidFill>
                  <a:schemeClr val="bg1"/>
                </a:solidFill>
                <a:latin typeface="Segoe UI" panose="020B0502040204020203" pitchFamily="34" charset="0"/>
              </a:defRPr>
            </a:lvl4pPr>
            <a:lvl5pPr>
              <a:defRPr>
                <a:solidFill>
                  <a:schemeClr val="bg1"/>
                </a:solidFill>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AEA04405-182F-40A6-B567-2F75AB96956E}" type="datetime1">
              <a:rPr lang="en-US" smtClean="0"/>
              <a:t>12/4/2025</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0" name="Picture 9">
            <a:extLst>
              <a:ext uri="{FF2B5EF4-FFF2-40B4-BE49-F238E27FC236}">
                <a16:creationId xmlns:a16="http://schemas.microsoft.com/office/drawing/2014/main" id="{20937B85-B95A-4743-A758-7FD5A4CDD66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739499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pic>
        <p:nvPicPr>
          <p:cNvPr id="10" name="Picture 2" descr="https://s-media-cache-ak0.pinimg.com/originals/56/3f/a2/563fa26398dc80e6c5b03695b4b05951.jpg">
            <a:extLst>
              <a:ext uri="{FF2B5EF4-FFF2-40B4-BE49-F238E27FC236}">
                <a16:creationId xmlns:a16="http://schemas.microsoft.com/office/drawing/2014/main" id="{2E825CFE-0636-45FA-8A13-E6196B14C82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371600"/>
            <a:ext cx="14630400" cy="112849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bg1"/>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16D05F9E-A8C5-4837-A05D-66E3CE12EE6B}" type="datetime1">
              <a:rPr lang="en-US" smtClean="0"/>
              <a:t>12/4/2025</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98604" y="2797242"/>
            <a:ext cx="13446435"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F4AEF935-9427-4AC1-8E61-AE96D9F3487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513788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rgbClr val="0096A9"/>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98E95B-5C91-4D5C-A2D1-6735F6079072}"/>
              </a:ext>
            </a:extLst>
          </p:cNvPr>
          <p:cNvPicPr>
            <a:picLocks noChangeAspect="1"/>
          </p:cNvPicPr>
          <p:nvPr userDrawn="1"/>
        </p:nvPicPr>
        <p:blipFill rotWithShape="1">
          <a:blip r:embed="rId2"/>
          <a:srcRect t="20949" b="7428"/>
          <a:stretch/>
        </p:blipFill>
        <p:spPr>
          <a:xfrm>
            <a:off x="0" y="0"/>
            <a:ext cx="14630400" cy="8229600"/>
          </a:xfrm>
          <a:prstGeom prst="rect">
            <a:avLst/>
          </a:prstGeom>
        </p:spPr>
      </p:pic>
      <p:sp>
        <p:nvSpPr>
          <p:cNvPr id="9" name="Rectangle 8">
            <a:extLst>
              <a:ext uri="{FF2B5EF4-FFF2-40B4-BE49-F238E27FC236}">
                <a16:creationId xmlns:a16="http://schemas.microsoft.com/office/drawing/2014/main" id="{A369CD0C-8BF2-4E3E-8C85-09B075B0434B}"/>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3" name="Text Placeholder 2"/>
          <p:cNvSpPr>
            <a:spLocks noGrp="1"/>
          </p:cNvSpPr>
          <p:nvPr>
            <p:ph type="body" idx="1"/>
          </p:nvPr>
        </p:nvSpPr>
        <p:spPr>
          <a:xfrm>
            <a:off x="914400" y="5669280"/>
            <a:ext cx="12618252" cy="1828800"/>
          </a:xfrm>
        </p:spPr>
        <p:txBody>
          <a:bodyPr/>
          <a:lstStyle>
            <a:lvl1pPr marL="0" indent="0">
              <a:buNone/>
              <a:defRPr sz="2824">
                <a:solidFill>
                  <a:schemeClr val="bg1"/>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F8EFA82C-FD42-4C84-8242-22A4F4FB6C90}" type="datetime1">
              <a:rPr lang="en-US" smtClean="0"/>
              <a:t>12/4/2025</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14400" y="4389120"/>
            <a:ext cx="12801600" cy="1097280"/>
          </a:xfrm>
        </p:spPr>
        <p:txBody>
          <a:bodyPr tIns="91440" bIns="91440"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6D36EFAE-173A-431F-8B79-18B410985F9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988767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p:cNvPicPr>
          <p:nvPr/>
        </p:nvPicPr>
        <p:blipFill rotWithShape="1">
          <a:blip r:embed="rId2">
            <a:extLst>
              <a:ext uri="{28A0092B-C50C-407E-A947-70E740481C1C}">
                <a14:useLocalDpi xmlns:a14="http://schemas.microsoft.com/office/drawing/2010/main" val="0"/>
              </a:ext>
            </a:extLst>
          </a:blip>
          <a:srcRect l="14661" r="10573"/>
          <a:stretch/>
        </p:blipFill>
        <p:spPr>
          <a:xfrm>
            <a:off x="0" y="-1"/>
            <a:ext cx="14630400" cy="8229600"/>
          </a:xfrm>
          <a:prstGeom prst="rect">
            <a:avLst/>
          </a:prstGeom>
        </p:spPr>
      </p:pic>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tx1">
                    <a:tint val="75000"/>
                  </a:schemeClr>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2D431682-74A5-4E28-8792-0892BDEAED01}" type="datetime1">
              <a:rPr lang="en-US" smtClean="0"/>
              <a:t>12/4/2025</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98604" y="2797242"/>
            <a:ext cx="13446435" cy="1075862"/>
          </a:xfrm>
        </p:spPr>
        <p:txBody>
          <a:bodyPr anchor="t" anchorCtr="0">
            <a:noAutofit/>
          </a:bodyPr>
          <a:lstStyle>
            <a:lvl1pPr algn="l">
              <a:defRPr sz="6354">
                <a:solidFill>
                  <a:srgbClr val="004E59"/>
                </a:solidFill>
                <a:latin typeface="+mj-lt"/>
                <a:cs typeface="Segoe UI Semilight" panose="020B0402040204020203" pitchFamily="34" charset="0"/>
              </a:defRPr>
            </a:lvl1pPr>
          </a:lstStyle>
          <a:p>
            <a:r>
              <a:rPr lang="en-US"/>
              <a:t>Click to edit Master title style</a:t>
            </a:r>
          </a:p>
        </p:txBody>
      </p:sp>
      <p:pic>
        <p:nvPicPr>
          <p:cNvPr id="8" name="Picture 7">
            <a:extLst>
              <a:ext uri="{FF2B5EF4-FFF2-40B4-BE49-F238E27FC236}">
                <a16:creationId xmlns:a16="http://schemas.microsoft.com/office/drawing/2014/main" id="{2714EBA0-C440-4D49-AAB8-E1ECDF6B67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890826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3_Section Header">
    <p:bg>
      <p:bgPr>
        <a:solidFill>
          <a:srgbClr val="004E59"/>
        </a:solidFill>
        <a:effectLst/>
      </p:bgPr>
    </p:bg>
    <p:spTree>
      <p:nvGrpSpPr>
        <p:cNvPr id="1" name=""/>
        <p:cNvGrpSpPr/>
        <p:nvPr/>
      </p:nvGrpSpPr>
      <p:grpSpPr>
        <a:xfrm>
          <a:off x="0" y="0"/>
          <a:ext cx="0" cy="0"/>
          <a:chOff x="0" y="0"/>
          <a:chExt cx="0" cy="0"/>
        </a:xfrm>
      </p:grpSpPr>
      <p:sp>
        <p:nvSpPr>
          <p:cNvPr id="9" name="Rectangle 8"/>
          <p:cNvSpPr/>
          <p:nvPr/>
        </p:nvSpPr>
        <p:spPr>
          <a:xfrm>
            <a:off x="-1" y="4"/>
            <a:ext cx="14630400" cy="8229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18" dirty="0">
              <a:solidFill>
                <a:schemeClr val="bg1"/>
              </a:solidFill>
              <a:latin typeface="Segoe UI" panose="020B0502040204020203" pitchFamily="34" charset="0"/>
            </a:endParaRPr>
          </a:p>
        </p:txBody>
      </p:sp>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tx1">
                    <a:tint val="75000"/>
                  </a:schemeClr>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43EEC05D-2EF9-46C5-A135-D3C4AC2F0F48}" type="datetime1">
              <a:rPr lang="en-US" smtClean="0"/>
              <a:t>12/4/2025</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98604" y="3576868"/>
            <a:ext cx="13446435"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p>
        </p:txBody>
      </p:sp>
      <p:pic>
        <p:nvPicPr>
          <p:cNvPr id="10" name="Picture 9">
            <a:extLst>
              <a:ext uri="{FF2B5EF4-FFF2-40B4-BE49-F238E27FC236}">
                <a16:creationId xmlns:a16="http://schemas.microsoft.com/office/drawing/2014/main" id="{E4EC61EA-4242-4C46-82F7-F70F2018C8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322273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AFA49B9A-7A0F-41F2-A877-7B222DEEDD9D}" type="datetime1">
              <a:rPr lang="en-US" smtClean="0"/>
              <a:t>12/4/2025</a:t>
            </a:fld>
            <a:endParaRPr lang="en-US" dirty="0"/>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p:cNvPicPr>
            <a:picLocks noChangeAspect="1"/>
          </p:cNvPicPr>
          <p:nvPr/>
        </p:nvPicPr>
        <p:blipFill>
          <a:blip r:embed="rId2"/>
          <a:stretch>
            <a:fillRect/>
          </a:stretch>
        </p:blipFill>
        <p:spPr>
          <a:xfrm>
            <a:off x="3" y="4"/>
            <a:ext cx="11977005" cy="981777"/>
          </a:xfrm>
          <a:prstGeom prst="rect">
            <a:avLst/>
          </a:prstGeom>
        </p:spPr>
      </p:pic>
      <p:sp>
        <p:nvSpPr>
          <p:cNvPr id="12" name="Rectangle 11"/>
          <p:cNvSpPr/>
          <p:nvPr/>
        </p:nvSpPr>
        <p:spPr>
          <a:xfrm>
            <a:off x="2" y="0"/>
            <a:ext cx="14630400" cy="1188720"/>
          </a:xfrm>
          <a:prstGeom prst="rect">
            <a:avLst/>
          </a:prstGeom>
          <a:solidFill>
            <a:srgbClr val="004E59"/>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a:noFill/>
        </p:spPr>
        <p:txBody>
          <a:bodyPr>
            <a:noAutofit/>
          </a:bodyPr>
          <a:lstStyle>
            <a:lvl1pPr>
              <a:defRPr>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420324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320"/>
            <a:ext cx="13716000" cy="64008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199" y="1371600"/>
            <a:ext cx="13716000" cy="5486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48640" y="7628167"/>
            <a:ext cx="3292151" cy="365760"/>
          </a:xfrm>
          <a:prstGeom prst="rect">
            <a:avLst/>
          </a:prstGeom>
        </p:spPr>
        <p:txBody>
          <a:bodyPr vert="horz" lIns="91440" tIns="45720" rIns="91440" bIns="45720" rtlCol="0" anchor="ctr"/>
          <a:lstStyle>
            <a:lvl1pPr algn="l">
              <a:defRPr sz="1412">
                <a:solidFill>
                  <a:schemeClr val="tx1">
                    <a:tint val="75000"/>
                  </a:schemeClr>
                </a:solidFill>
                <a:latin typeface="Segoe UI" panose="020B0502040204020203" pitchFamily="34" charset="0"/>
              </a:defRPr>
            </a:lvl1pPr>
          </a:lstStyle>
          <a:p>
            <a:fld id="{F39C5A9C-45D2-408D-AC76-D3DF56ED5C2A}" type="datetime1">
              <a:rPr lang="en-US" smtClean="0"/>
              <a:t>12/4/2025</a:t>
            </a:fld>
            <a:endParaRPr lang="en-US" dirty="0"/>
          </a:p>
        </p:txBody>
      </p:sp>
      <p:sp>
        <p:nvSpPr>
          <p:cNvPr id="5" name="Footer Placeholder 4"/>
          <p:cNvSpPr>
            <a:spLocks noGrp="1"/>
          </p:cNvSpPr>
          <p:nvPr>
            <p:ph type="ftr" sz="quarter" idx="3"/>
          </p:nvPr>
        </p:nvSpPr>
        <p:spPr>
          <a:xfrm>
            <a:off x="4846089" y="7628167"/>
            <a:ext cx="4938227" cy="437069"/>
          </a:xfrm>
          <a:prstGeom prst="rect">
            <a:avLst/>
          </a:prstGeom>
        </p:spPr>
        <p:txBody>
          <a:bodyPr vert="horz" lIns="91440" tIns="45720" rIns="91440" bIns="45720" rtlCol="0" anchor="ctr"/>
          <a:lstStyle>
            <a:lvl1pPr algn="ctr">
              <a:defRPr sz="1412">
                <a:solidFill>
                  <a:schemeClr val="tx1">
                    <a:tint val="75000"/>
                  </a:schemeClr>
                </a:solidFill>
                <a:latin typeface="Segoe UI" panose="020B0502040204020203" pitchFamily="34" charset="0"/>
              </a:defRPr>
            </a:lvl1pPr>
          </a:lstStyle>
          <a:p>
            <a:endParaRPr lang="en-US" dirty="0"/>
          </a:p>
        </p:txBody>
      </p:sp>
      <p:sp>
        <p:nvSpPr>
          <p:cNvPr id="6" name="Slide Number Placeholder 5"/>
          <p:cNvSpPr>
            <a:spLocks noGrp="1"/>
          </p:cNvSpPr>
          <p:nvPr>
            <p:ph type="sldNum" sz="quarter" idx="4"/>
          </p:nvPr>
        </p:nvSpPr>
        <p:spPr>
          <a:xfrm>
            <a:off x="13533120" y="7628166"/>
            <a:ext cx="640080" cy="365760"/>
          </a:xfrm>
          <a:prstGeom prst="rect">
            <a:avLst/>
          </a:prstGeom>
        </p:spPr>
        <p:txBody>
          <a:bodyPr vert="horz" lIns="91440" tIns="45720" rIns="91440" bIns="45720" rtlCol="0" anchor="ctr"/>
          <a:lstStyle>
            <a:lvl1pPr algn="r">
              <a:defRPr sz="1412">
                <a:solidFill>
                  <a:schemeClr val="tx1">
                    <a:tint val="75000"/>
                  </a:schemeClr>
                </a:solidFill>
                <a:latin typeface="Segoe UI" panose="020B0502040204020203" pitchFamily="34" charset="0"/>
              </a:defRPr>
            </a:lvl1pPr>
          </a:lstStyle>
          <a:p>
            <a:fld id="{49A40DB5-B054-4B52-B27D-446721D6CC27}" type="slidenum">
              <a:rPr lang="en-US" smtClean="0"/>
              <a:pPr/>
              <a:t>‹#›</a:t>
            </a:fld>
            <a:endParaRPr lang="en-US" dirty="0"/>
          </a:p>
        </p:txBody>
      </p:sp>
    </p:spTree>
    <p:extLst>
      <p:ext uri="{BB962C8B-B14F-4D97-AF65-F5344CB8AC3E}">
        <p14:creationId xmlns:p14="http://schemas.microsoft.com/office/powerpoint/2010/main" val="2845489276"/>
      </p:ext>
    </p:extLst>
  </p:cSld>
  <p:clrMap bg1="lt1" tx1="dk1" bg2="lt2" tx2="dk2" accent1="accent1" accent2="accent2" accent3="accent3" accent4="accent4" accent5="accent5" accent6="accent6" hlink="hlink" folHlink="folHlink"/>
  <p:sldLayoutIdLst>
    <p:sldLayoutId id="2147483712" r:id="rId1"/>
    <p:sldLayoutId id="2147483733" r:id="rId2"/>
    <p:sldLayoutId id="2147483731" r:id="rId3"/>
    <p:sldLayoutId id="2147483732" r:id="rId4"/>
    <p:sldLayoutId id="2147483734" r:id="rId5"/>
    <p:sldLayoutId id="2147483730" r:id="rId6"/>
    <p:sldLayoutId id="2147483714" r:id="rId7"/>
    <p:sldLayoutId id="2147483715" r:id="rId8"/>
    <p:sldLayoutId id="2147483716" r:id="rId9"/>
    <p:sldLayoutId id="2147483738" r:id="rId10"/>
    <p:sldLayoutId id="2147483718" r:id="rId11"/>
    <p:sldLayoutId id="2147483735" r:id="rId12"/>
    <p:sldLayoutId id="2147483736" r:id="rId13"/>
    <p:sldLayoutId id="2147483737" r:id="rId14"/>
    <p:sldLayoutId id="2147483717" r:id="rId15"/>
    <p:sldLayoutId id="2147483719" r:id="rId16"/>
    <p:sldLayoutId id="2147483720" r:id="rId17"/>
    <p:sldLayoutId id="2147483721" r:id="rId18"/>
    <p:sldLayoutId id="2147483713" r:id="rId19"/>
    <p:sldLayoutId id="2147483722" r:id="rId20"/>
    <p:sldLayoutId id="2147483723" r:id="rId21"/>
    <p:sldLayoutId id="2147483724" r:id="rId22"/>
    <p:sldLayoutId id="2147483726" r:id="rId23"/>
    <p:sldLayoutId id="2147483729" r:id="rId24"/>
  </p:sldLayoutIdLst>
  <p:hf sldNum="0" hdr="0" ftr="0" dt="0"/>
  <p:txStyles>
    <p:titleStyle>
      <a:lvl1pPr algn="l" defTabSz="1075883"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68971" indent="-268971" algn="l" defTabSz="1075883" rtl="0" eaLnBrk="1" latinLnBrk="0" hangingPunct="1">
        <a:lnSpc>
          <a:spcPct val="90000"/>
        </a:lnSpc>
        <a:spcBef>
          <a:spcPts val="1177"/>
        </a:spcBef>
        <a:buFont typeface="Arial" panose="020B0604020202020204" pitchFamily="34" charset="0"/>
        <a:buChar char="•"/>
        <a:defRPr sz="2353" kern="1200">
          <a:solidFill>
            <a:schemeClr val="tx1"/>
          </a:solidFill>
          <a:latin typeface="Segoe UI" panose="020B0502040204020203" pitchFamily="34" charset="0"/>
          <a:ea typeface="+mn-ea"/>
          <a:cs typeface="+mn-cs"/>
        </a:defRPr>
      </a:lvl1pPr>
      <a:lvl2pPr marL="806912"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Segoe UI" panose="020B0502040204020203" pitchFamily="34" charset="0"/>
          <a:ea typeface="+mn-ea"/>
          <a:cs typeface="+mn-cs"/>
        </a:defRPr>
      </a:lvl2pPr>
      <a:lvl3pPr marL="1344854" indent="-268971" algn="l" defTabSz="1075883" rtl="0" eaLnBrk="1" latinLnBrk="0" hangingPunct="1">
        <a:lnSpc>
          <a:spcPct val="90000"/>
        </a:lnSpc>
        <a:spcBef>
          <a:spcPts val="588"/>
        </a:spcBef>
        <a:buFont typeface="Arial" panose="020B0604020202020204" pitchFamily="34" charset="0"/>
        <a:buChar char="•"/>
        <a:defRPr sz="1883" kern="1200">
          <a:solidFill>
            <a:schemeClr val="tx1"/>
          </a:solidFill>
          <a:latin typeface="Segoe UI" panose="020B0502040204020203" pitchFamily="34" charset="0"/>
          <a:ea typeface="+mn-ea"/>
          <a:cs typeface="+mn-cs"/>
        </a:defRPr>
      </a:lvl3pPr>
      <a:lvl4pPr marL="1882795" indent="-268971" algn="l" defTabSz="1075883" rtl="0" eaLnBrk="1" latinLnBrk="0" hangingPunct="1">
        <a:lnSpc>
          <a:spcPct val="90000"/>
        </a:lnSpc>
        <a:spcBef>
          <a:spcPts val="588"/>
        </a:spcBef>
        <a:buFont typeface="Arial" panose="020B0604020202020204" pitchFamily="34" charset="0"/>
        <a:buChar char="•"/>
        <a:defRPr sz="1647" kern="1200">
          <a:solidFill>
            <a:schemeClr val="tx1"/>
          </a:solidFill>
          <a:latin typeface="Segoe UI" panose="020B0502040204020203" pitchFamily="34" charset="0"/>
          <a:ea typeface="+mn-ea"/>
          <a:cs typeface="+mn-cs"/>
        </a:defRPr>
      </a:lvl4pPr>
      <a:lvl5pPr marL="2420737" indent="-268971" algn="l" defTabSz="1075883" rtl="0" eaLnBrk="1" latinLnBrk="0" hangingPunct="1">
        <a:lnSpc>
          <a:spcPct val="90000"/>
        </a:lnSpc>
        <a:spcBef>
          <a:spcPts val="588"/>
        </a:spcBef>
        <a:buFont typeface="Arial" panose="020B0604020202020204" pitchFamily="34" charset="0"/>
        <a:buChar char="•"/>
        <a:defRPr sz="1647" kern="1200">
          <a:solidFill>
            <a:schemeClr val="tx1"/>
          </a:solidFill>
          <a:latin typeface="Segoe UI" panose="020B0502040204020203" pitchFamily="34" charset="0"/>
          <a:ea typeface="+mn-ea"/>
          <a:cs typeface="+mn-cs"/>
        </a:defRPr>
      </a:lvl5pPr>
      <a:lvl6pPr marL="2958678"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6pPr>
      <a:lvl7pPr marL="3496620"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7pPr>
      <a:lvl8pPr marL="4034561"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8pPr>
      <a:lvl9pPr marL="4572503"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9pPr>
    </p:bodyStyle>
    <p:otherStyle>
      <a:defPPr>
        <a:defRPr lang="en-US"/>
      </a:defPPr>
      <a:lvl1pPr marL="0" algn="l" defTabSz="1075883" rtl="0" eaLnBrk="1" latinLnBrk="0" hangingPunct="1">
        <a:defRPr sz="2118" kern="1200">
          <a:solidFill>
            <a:schemeClr val="tx1"/>
          </a:solidFill>
          <a:latin typeface="+mn-lt"/>
          <a:ea typeface="+mn-ea"/>
          <a:cs typeface="+mn-cs"/>
        </a:defRPr>
      </a:lvl1pPr>
      <a:lvl2pPr marL="537942" algn="l" defTabSz="1075883" rtl="0" eaLnBrk="1" latinLnBrk="0" hangingPunct="1">
        <a:defRPr sz="2118" kern="1200">
          <a:solidFill>
            <a:schemeClr val="tx1"/>
          </a:solidFill>
          <a:latin typeface="+mn-lt"/>
          <a:ea typeface="+mn-ea"/>
          <a:cs typeface="+mn-cs"/>
        </a:defRPr>
      </a:lvl2pPr>
      <a:lvl3pPr marL="1075883" algn="l" defTabSz="1075883" rtl="0" eaLnBrk="1" latinLnBrk="0" hangingPunct="1">
        <a:defRPr sz="2118" kern="1200">
          <a:solidFill>
            <a:schemeClr val="tx1"/>
          </a:solidFill>
          <a:latin typeface="+mn-lt"/>
          <a:ea typeface="+mn-ea"/>
          <a:cs typeface="+mn-cs"/>
        </a:defRPr>
      </a:lvl3pPr>
      <a:lvl4pPr marL="1613825" algn="l" defTabSz="1075883" rtl="0" eaLnBrk="1" latinLnBrk="0" hangingPunct="1">
        <a:defRPr sz="2118" kern="1200">
          <a:solidFill>
            <a:schemeClr val="tx1"/>
          </a:solidFill>
          <a:latin typeface="+mn-lt"/>
          <a:ea typeface="+mn-ea"/>
          <a:cs typeface="+mn-cs"/>
        </a:defRPr>
      </a:lvl4pPr>
      <a:lvl5pPr marL="2151766" algn="l" defTabSz="1075883" rtl="0" eaLnBrk="1" latinLnBrk="0" hangingPunct="1">
        <a:defRPr sz="2118" kern="1200">
          <a:solidFill>
            <a:schemeClr val="tx1"/>
          </a:solidFill>
          <a:latin typeface="+mn-lt"/>
          <a:ea typeface="+mn-ea"/>
          <a:cs typeface="+mn-cs"/>
        </a:defRPr>
      </a:lvl5pPr>
      <a:lvl6pPr marL="2689708" algn="l" defTabSz="1075883" rtl="0" eaLnBrk="1" latinLnBrk="0" hangingPunct="1">
        <a:defRPr sz="2118" kern="1200">
          <a:solidFill>
            <a:schemeClr val="tx1"/>
          </a:solidFill>
          <a:latin typeface="+mn-lt"/>
          <a:ea typeface="+mn-ea"/>
          <a:cs typeface="+mn-cs"/>
        </a:defRPr>
      </a:lvl6pPr>
      <a:lvl7pPr marL="3227649" algn="l" defTabSz="1075883" rtl="0" eaLnBrk="1" latinLnBrk="0" hangingPunct="1">
        <a:defRPr sz="2118" kern="1200">
          <a:solidFill>
            <a:schemeClr val="tx1"/>
          </a:solidFill>
          <a:latin typeface="+mn-lt"/>
          <a:ea typeface="+mn-ea"/>
          <a:cs typeface="+mn-cs"/>
        </a:defRPr>
      </a:lvl7pPr>
      <a:lvl8pPr marL="3765591" algn="l" defTabSz="1075883" rtl="0" eaLnBrk="1" latinLnBrk="0" hangingPunct="1">
        <a:defRPr sz="2118" kern="1200">
          <a:solidFill>
            <a:schemeClr val="tx1"/>
          </a:solidFill>
          <a:latin typeface="+mn-lt"/>
          <a:ea typeface="+mn-ea"/>
          <a:cs typeface="+mn-cs"/>
        </a:defRPr>
      </a:lvl8pPr>
      <a:lvl9pPr marL="4303532" algn="l" defTabSz="1075883" rtl="0" eaLnBrk="1" latinLnBrk="0" hangingPunct="1">
        <a:defRPr sz="211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2" userDrawn="1">
          <p15:clr>
            <a:srgbClr val="F26B43"/>
          </p15:clr>
        </p15:guide>
        <p15:guide id="2" pos="46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31.jpe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31.jpe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9.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40.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8" Type="http://schemas.openxmlformats.org/officeDocument/2006/relationships/image" Target="../media/image46.gif"/><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49.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51.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3.png"/><Relationship Id="rId1" Type="http://schemas.openxmlformats.org/officeDocument/2006/relationships/slideLayout" Target="../slideLayouts/slideLayout11.xml"/><Relationship Id="rId5" Type="http://schemas.openxmlformats.org/officeDocument/2006/relationships/image" Target="../media/image57.png"/><Relationship Id="rId4" Type="http://schemas.openxmlformats.org/officeDocument/2006/relationships/image" Target="../media/image56.jp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A2D4CF7-D030-4527-AF5B-0133D4E211AD}"/>
              </a:ext>
            </a:extLst>
          </p:cNvPr>
          <p:cNvSpPr/>
          <p:nvPr/>
        </p:nvSpPr>
        <p:spPr>
          <a:xfrm>
            <a:off x="0" y="-18538"/>
            <a:ext cx="14630400" cy="8248138"/>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76806"/>
            <a:endParaRPr lang="en-US" sz="1500">
              <a:solidFill>
                <a:prstClr val="white"/>
              </a:solidFill>
              <a:latin typeface="Segoe UI"/>
            </a:endParaRPr>
          </a:p>
        </p:txBody>
      </p:sp>
      <p:pic>
        <p:nvPicPr>
          <p:cNvPr id="14" name="Picture 13" descr="affirmastudioslogo.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43111" y="2193872"/>
            <a:ext cx="3061315" cy="782003"/>
          </a:xfrm>
          <a:prstGeom prst="rect">
            <a:avLst/>
          </a:prstGeom>
        </p:spPr>
      </p:pic>
      <p:sp>
        <p:nvSpPr>
          <p:cNvPr id="39" name="Title 38">
            <a:extLst>
              <a:ext uri="{FF2B5EF4-FFF2-40B4-BE49-F238E27FC236}">
                <a16:creationId xmlns:a16="http://schemas.microsoft.com/office/drawing/2014/main" id="{89DA4AB6-306B-43F2-87ED-D0C6C5F4A53A}"/>
              </a:ext>
            </a:extLst>
          </p:cNvPr>
          <p:cNvSpPr>
            <a:spLocks noGrp="1"/>
          </p:cNvSpPr>
          <p:nvPr>
            <p:ph type="ctrTitle" idx="4294967295"/>
          </p:nvPr>
        </p:nvSpPr>
        <p:spPr>
          <a:xfrm>
            <a:off x="0" y="4210050"/>
            <a:ext cx="14417040" cy="1015366"/>
          </a:xfrm>
        </p:spPr>
        <p:txBody>
          <a:bodyPr>
            <a:noAutofit/>
          </a:bodyPr>
          <a:lstStyle/>
          <a:p>
            <a:pPr algn="ctr"/>
            <a:r>
              <a:rPr lang="en-US" sz="4400" dirty="0"/>
              <a:t>Data &amp; Analytics</a:t>
            </a:r>
            <a:br>
              <a:rPr lang="en-US" sz="4400" dirty="0"/>
            </a:br>
            <a:r>
              <a:rPr lang="en-US" sz="2800" dirty="0"/>
              <a:t>Design | Implementation | Supports</a:t>
            </a:r>
            <a:br>
              <a:rPr lang="en-US" sz="4400" dirty="0"/>
            </a:br>
            <a:br>
              <a:rPr lang="en-US" sz="4400" dirty="0"/>
            </a:br>
            <a:endParaRPr lang="en-US" sz="4400" dirty="0"/>
          </a:p>
        </p:txBody>
      </p:sp>
      <p:grpSp>
        <p:nvGrpSpPr>
          <p:cNvPr id="41" name="Group 40">
            <a:extLst>
              <a:ext uri="{FF2B5EF4-FFF2-40B4-BE49-F238E27FC236}">
                <a16:creationId xmlns:a16="http://schemas.microsoft.com/office/drawing/2014/main" id="{56ADF2A9-C719-4415-91B5-E805ACDAC5C8}"/>
              </a:ext>
            </a:extLst>
          </p:cNvPr>
          <p:cNvGrpSpPr/>
          <p:nvPr/>
        </p:nvGrpSpPr>
        <p:grpSpPr>
          <a:xfrm>
            <a:off x="322904" y="7366485"/>
            <a:ext cx="4184299" cy="535737"/>
            <a:chOff x="8979230" y="7474930"/>
            <a:chExt cx="4184299" cy="535737"/>
          </a:xfrm>
        </p:grpSpPr>
        <p:sp>
          <p:nvSpPr>
            <p:cNvPr id="9" name="TextBox 8">
              <a:extLst>
                <a:ext uri="{FF2B5EF4-FFF2-40B4-BE49-F238E27FC236}">
                  <a16:creationId xmlns:a16="http://schemas.microsoft.com/office/drawing/2014/main" id="{049F0747-3984-4ECC-A5F6-0B1D0BF32B84}"/>
                </a:ext>
              </a:extLst>
            </p:cNvPr>
            <p:cNvSpPr txBox="1"/>
            <p:nvPr/>
          </p:nvSpPr>
          <p:spPr>
            <a:xfrm>
              <a:off x="10631346" y="7487447"/>
              <a:ext cx="2532183" cy="523220"/>
            </a:xfrm>
            <a:prstGeom prst="rect">
              <a:avLst/>
            </a:prstGeom>
            <a:noFill/>
          </p:spPr>
          <p:txBody>
            <a:bodyPr wrap="square" rtlCol="0">
              <a:spAutoFit/>
            </a:bodyPr>
            <a:lstStyle/>
            <a:p>
              <a:pPr defTabSz="1172214"/>
              <a:r>
                <a:rPr lang="en-US" sz="1400" dirty="0">
                  <a:solidFill>
                    <a:srgbClr val="FFFFFF"/>
                  </a:solidFill>
                  <a:latin typeface="Segoe UI" panose="020B0502040204020203" pitchFamily="34" charset="0"/>
                  <a:cs typeface="Segoe UI" panose="020B0502040204020203" pitchFamily="34" charset="0"/>
                </a:rPr>
                <a:t>(425) 749-8568</a:t>
              </a:r>
            </a:p>
            <a:p>
              <a:pPr defTabSz="1172214"/>
              <a:r>
                <a:rPr lang="en-US" sz="1400" dirty="0">
                  <a:solidFill>
                    <a:srgbClr val="FFFFFF"/>
                  </a:solidFill>
                  <a:latin typeface="Segoe UI" panose="020B0502040204020203" pitchFamily="34" charset="0"/>
                  <a:cs typeface="Segoe UI" panose="020B0502040204020203" pitchFamily="34" charset="0"/>
                </a:rPr>
                <a:t>acenter@affirma.com</a:t>
              </a:r>
            </a:p>
          </p:txBody>
        </p:sp>
        <p:sp>
          <p:nvSpPr>
            <p:cNvPr id="10" name="TextBox 9">
              <a:extLst>
                <a:ext uri="{FF2B5EF4-FFF2-40B4-BE49-F238E27FC236}">
                  <a16:creationId xmlns:a16="http://schemas.microsoft.com/office/drawing/2014/main" id="{94179FE8-8A3E-4015-998F-6F1867EBF443}"/>
                </a:ext>
              </a:extLst>
            </p:cNvPr>
            <p:cNvSpPr txBox="1"/>
            <p:nvPr/>
          </p:nvSpPr>
          <p:spPr>
            <a:xfrm>
              <a:off x="8979230" y="7474930"/>
              <a:ext cx="1845338" cy="523220"/>
            </a:xfrm>
            <a:prstGeom prst="rect">
              <a:avLst/>
            </a:prstGeom>
            <a:noFill/>
          </p:spPr>
          <p:txBody>
            <a:bodyPr wrap="square" rtlCol="0">
              <a:spAutoFit/>
            </a:bodyPr>
            <a:lstStyle/>
            <a:p>
              <a:pPr defTabSz="1172214"/>
              <a:r>
                <a:rPr lang="en-US" sz="1400" dirty="0">
                  <a:solidFill>
                    <a:srgbClr val="FFFFFF"/>
                  </a:solidFill>
                  <a:latin typeface="Segoe UI" panose="020B0502040204020203" pitchFamily="34" charset="0"/>
                  <a:cs typeface="Segoe UI" panose="020B0502040204020203" pitchFamily="34" charset="0"/>
                </a:rPr>
                <a:t>Ashley Center</a:t>
              </a:r>
            </a:p>
            <a:p>
              <a:pPr defTabSz="1172214"/>
              <a:r>
                <a:rPr lang="en-US" sz="1400" dirty="0">
                  <a:solidFill>
                    <a:srgbClr val="FFFFFF"/>
                  </a:solidFill>
                  <a:latin typeface="Segoe UI" panose="020B0502040204020203" pitchFamily="34" charset="0"/>
                  <a:cs typeface="Segoe UI" panose="020B0502040204020203" pitchFamily="34" charset="0"/>
                </a:rPr>
                <a:t>Account Executive</a:t>
              </a:r>
            </a:p>
          </p:txBody>
        </p:sp>
        <p:cxnSp>
          <p:nvCxnSpPr>
            <p:cNvPr id="12" name="Straight Connector 11">
              <a:extLst>
                <a:ext uri="{FF2B5EF4-FFF2-40B4-BE49-F238E27FC236}">
                  <a16:creationId xmlns:a16="http://schemas.microsoft.com/office/drawing/2014/main" id="{E888940A-A55A-448B-9967-A9AF8440B275}"/>
                </a:ext>
              </a:extLst>
            </p:cNvPr>
            <p:cNvCxnSpPr/>
            <p:nvPr/>
          </p:nvCxnSpPr>
          <p:spPr>
            <a:xfrm>
              <a:off x="10591490" y="7498080"/>
              <a:ext cx="1" cy="418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4" name="Straight Connector 43">
            <a:extLst>
              <a:ext uri="{FF2B5EF4-FFF2-40B4-BE49-F238E27FC236}">
                <a16:creationId xmlns:a16="http://schemas.microsoft.com/office/drawing/2014/main" id="{9FE40D04-EE98-4998-81B3-D5210A6D2C85}"/>
              </a:ext>
            </a:extLst>
          </p:cNvPr>
          <p:cNvCxnSpPr/>
          <p:nvPr/>
        </p:nvCxnSpPr>
        <p:spPr>
          <a:xfrm>
            <a:off x="7335844" y="1968016"/>
            <a:ext cx="0" cy="1233714"/>
          </a:xfrm>
          <a:prstGeom prst="line">
            <a:avLst/>
          </a:prstGeom>
          <a:ln/>
        </p:spPr>
        <p:style>
          <a:lnRef idx="3">
            <a:schemeClr val="accent3"/>
          </a:lnRef>
          <a:fillRef idx="0">
            <a:schemeClr val="accent3"/>
          </a:fillRef>
          <a:effectRef idx="2">
            <a:schemeClr val="accent3"/>
          </a:effectRef>
          <a:fontRef idx="minor">
            <a:schemeClr val="tx1"/>
          </a:fontRef>
        </p:style>
      </p:cxnSp>
      <p:grpSp>
        <p:nvGrpSpPr>
          <p:cNvPr id="26" name="Group 25">
            <a:extLst>
              <a:ext uri="{FF2B5EF4-FFF2-40B4-BE49-F238E27FC236}">
                <a16:creationId xmlns:a16="http://schemas.microsoft.com/office/drawing/2014/main" id="{E3029232-F232-4E90-B8AA-660F63BF86B1}"/>
              </a:ext>
            </a:extLst>
          </p:cNvPr>
          <p:cNvGrpSpPr>
            <a:grpSpLocks noChangeAspect="1"/>
          </p:cNvGrpSpPr>
          <p:nvPr/>
        </p:nvGrpSpPr>
        <p:grpSpPr>
          <a:xfrm>
            <a:off x="7771569" y="2193870"/>
            <a:ext cx="3099718" cy="796226"/>
            <a:chOff x="5397934" y="4499193"/>
            <a:chExt cx="2610686" cy="670608"/>
          </a:xfrm>
        </p:grpSpPr>
        <p:pic>
          <p:nvPicPr>
            <p:cNvPr id="27" name="Picture 2" descr="https://xpirit.com/wp-content/uploads/2015/01/microsoft-gold-partner.png">
              <a:extLst>
                <a:ext uri="{FF2B5EF4-FFF2-40B4-BE49-F238E27FC236}">
                  <a16:creationId xmlns:a16="http://schemas.microsoft.com/office/drawing/2014/main" id="{5F86B76C-9C3E-4166-BB19-9C826F10BE5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2271"/>
            <a:stretch/>
          </p:blipFill>
          <p:spPr bwMode="auto">
            <a:xfrm>
              <a:off x="5397934" y="4499193"/>
              <a:ext cx="652346" cy="67060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https://xpirit.com/wp-content/uploads/2015/01/microsoft-gold-partner.png">
              <a:extLst>
                <a:ext uri="{FF2B5EF4-FFF2-40B4-BE49-F238E27FC236}">
                  <a16:creationId xmlns:a16="http://schemas.microsoft.com/office/drawing/2014/main" id="{F7955F91-6C0C-464F-8488-0ADA6DD677DF}"/>
                </a:ext>
              </a:extLst>
            </p:cNvPr>
            <p:cNvPicPr>
              <a:picLocks noChangeAspect="1" noChangeArrowheads="1"/>
            </p:cNvPicPr>
            <p:nvPr/>
          </p:nvPicPr>
          <p:blipFill rotWithShape="1">
            <a:blip r:embed="rId5" cstate="print">
              <a:biLevel thresh="25000"/>
              <a:extLst>
                <a:ext uri="{28A0092B-C50C-407E-A947-70E740481C1C}">
                  <a14:useLocalDpi xmlns:a14="http://schemas.microsoft.com/office/drawing/2010/main" val="0"/>
                </a:ext>
              </a:extLst>
            </a:blip>
            <a:srcRect l="57297" t="56304" b="2790"/>
            <a:stretch/>
          </p:blipFill>
          <p:spPr bwMode="auto">
            <a:xfrm>
              <a:off x="6745912" y="4880241"/>
              <a:ext cx="1004614" cy="27432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ttps://qzevents.files.wordpress.com/2015/05/microsoft-logo-white-png.png">
              <a:extLst>
                <a:ext uri="{FF2B5EF4-FFF2-40B4-BE49-F238E27FC236}">
                  <a16:creationId xmlns:a16="http://schemas.microsoft.com/office/drawing/2014/main" id="{35A0D91D-8FB7-4C9B-A612-9E93B13F154A}"/>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0717" t="31602" b="28056"/>
            <a:stretch/>
          </p:blipFill>
          <p:spPr bwMode="auto">
            <a:xfrm>
              <a:off x="6040093" y="4513142"/>
              <a:ext cx="1968527" cy="42163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xpirit.com/wp-content/uploads/2015/01/microsoft-gold-partner.png">
              <a:extLst>
                <a:ext uri="{FF2B5EF4-FFF2-40B4-BE49-F238E27FC236}">
                  <a16:creationId xmlns:a16="http://schemas.microsoft.com/office/drawing/2014/main" id="{1C46989A-8C81-491B-91BE-7E6F0610E4A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8555" t="54771" r="43590"/>
            <a:stretch/>
          </p:blipFill>
          <p:spPr bwMode="auto">
            <a:xfrm>
              <a:off x="6065343" y="4866493"/>
              <a:ext cx="655320" cy="30330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35645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F8CC893-87E0-44B4-B897-F5E0E00AF696}"/>
              </a:ext>
            </a:extLst>
          </p:cNvPr>
          <p:cNvSpPr/>
          <p:nvPr/>
        </p:nvSpPr>
        <p:spPr>
          <a:xfrm>
            <a:off x="0" y="-18538"/>
            <a:ext cx="14630400" cy="125254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76806"/>
            <a:endParaRPr lang="en-US" sz="1500">
              <a:solidFill>
                <a:prstClr val="white"/>
              </a:solidFill>
              <a:latin typeface="Segoe UI"/>
            </a:endParaRPr>
          </a:p>
        </p:txBody>
      </p:sp>
      <p:sp>
        <p:nvSpPr>
          <p:cNvPr id="2" name="Title 1">
            <a:extLst>
              <a:ext uri="{FF2B5EF4-FFF2-40B4-BE49-F238E27FC236}">
                <a16:creationId xmlns:a16="http://schemas.microsoft.com/office/drawing/2014/main" id="{B0088F94-B25D-4165-A05B-C919FE124538}"/>
              </a:ext>
            </a:extLst>
          </p:cNvPr>
          <p:cNvSpPr>
            <a:spLocks noGrp="1"/>
          </p:cNvSpPr>
          <p:nvPr>
            <p:ph type="title"/>
          </p:nvPr>
        </p:nvSpPr>
        <p:spPr>
          <a:solidFill>
            <a:srgbClr val="0070C0"/>
          </a:solidFill>
        </p:spPr>
        <p:txBody>
          <a:bodyPr/>
          <a:lstStyle/>
          <a:p>
            <a:r>
              <a:rPr lang="en-US" dirty="0"/>
              <a:t>Microsoft – Xbox PowerBI Samples</a:t>
            </a:r>
          </a:p>
        </p:txBody>
      </p:sp>
      <p:pic>
        <p:nvPicPr>
          <p:cNvPr id="6" name="Picture 5">
            <a:extLst>
              <a:ext uri="{FF2B5EF4-FFF2-40B4-BE49-F238E27FC236}">
                <a16:creationId xmlns:a16="http://schemas.microsoft.com/office/drawing/2014/main" id="{88CDB84C-937E-4161-A5BB-443773BB266B}"/>
              </a:ext>
            </a:extLst>
          </p:cNvPr>
          <p:cNvPicPr>
            <a:picLocks noChangeAspect="1"/>
          </p:cNvPicPr>
          <p:nvPr/>
        </p:nvPicPr>
        <p:blipFill>
          <a:blip r:embed="rId3"/>
          <a:stretch>
            <a:fillRect/>
          </a:stretch>
        </p:blipFill>
        <p:spPr>
          <a:xfrm>
            <a:off x="833971" y="3299303"/>
            <a:ext cx="4816202" cy="3951046"/>
          </a:xfrm>
          <a:prstGeom prst="rect">
            <a:avLst/>
          </a:prstGeom>
        </p:spPr>
      </p:pic>
      <p:pic>
        <p:nvPicPr>
          <p:cNvPr id="7" name="Picture 2" descr="Image result for Microsoft Xbox logo 2018">
            <a:extLst>
              <a:ext uri="{FF2B5EF4-FFF2-40B4-BE49-F238E27FC236}">
                <a16:creationId xmlns:a16="http://schemas.microsoft.com/office/drawing/2014/main" id="{4E118A50-729F-4309-ADB6-724DE00F4B7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46756" y="2052930"/>
            <a:ext cx="2387568" cy="7268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EFD60DC-FD43-41E9-B92B-A3D7395DBD2A}"/>
              </a:ext>
            </a:extLst>
          </p:cNvPr>
          <p:cNvPicPr>
            <a:picLocks noChangeAspect="1"/>
          </p:cNvPicPr>
          <p:nvPr/>
        </p:nvPicPr>
        <p:blipFill>
          <a:blip r:embed="rId5"/>
          <a:stretch>
            <a:fillRect/>
          </a:stretch>
        </p:blipFill>
        <p:spPr>
          <a:xfrm>
            <a:off x="6166525" y="2139747"/>
            <a:ext cx="7727784" cy="4315272"/>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E764F858-6F67-4140-B96F-A2D1294A2C34}"/>
              </a:ext>
            </a:extLst>
          </p:cNvPr>
          <p:cNvPicPr>
            <a:picLocks noChangeAspect="1"/>
          </p:cNvPicPr>
          <p:nvPr/>
        </p:nvPicPr>
        <p:blipFill>
          <a:blip r:embed="rId6"/>
          <a:stretch>
            <a:fillRect/>
          </a:stretch>
        </p:blipFill>
        <p:spPr>
          <a:xfrm>
            <a:off x="1010665" y="3492400"/>
            <a:ext cx="4452088" cy="27113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70161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BDE52C-A42C-42FF-9B91-E2F8B9E00F13}"/>
              </a:ext>
            </a:extLst>
          </p:cNvPr>
          <p:cNvSpPr/>
          <p:nvPr/>
        </p:nvSpPr>
        <p:spPr>
          <a:xfrm>
            <a:off x="0" y="-18538"/>
            <a:ext cx="14630400" cy="125254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76806"/>
            <a:endParaRPr lang="en-US" sz="1500">
              <a:solidFill>
                <a:prstClr val="white"/>
              </a:solidFill>
              <a:latin typeface="Segoe UI"/>
            </a:endParaRPr>
          </a:p>
        </p:txBody>
      </p:sp>
      <p:sp>
        <p:nvSpPr>
          <p:cNvPr id="8" name="Rectangle 7">
            <a:extLst>
              <a:ext uri="{FF2B5EF4-FFF2-40B4-BE49-F238E27FC236}">
                <a16:creationId xmlns:a16="http://schemas.microsoft.com/office/drawing/2014/main" id="{A279AF98-E971-4CE4-B24F-7FDB9DB43A02}"/>
              </a:ext>
            </a:extLst>
          </p:cNvPr>
          <p:cNvSpPr/>
          <p:nvPr/>
        </p:nvSpPr>
        <p:spPr>
          <a:xfrm>
            <a:off x="12899571" y="7628166"/>
            <a:ext cx="957943" cy="323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1">
            <a:extLst>
              <a:ext uri="{FF2B5EF4-FFF2-40B4-BE49-F238E27FC236}">
                <a16:creationId xmlns:a16="http://schemas.microsoft.com/office/drawing/2014/main" id="{AC3BC342-7CC1-4B0C-A999-142ECCAF4FA6}"/>
              </a:ext>
            </a:extLst>
          </p:cNvPr>
          <p:cNvSpPr>
            <a:spLocks noGrp="1"/>
          </p:cNvSpPr>
          <p:nvPr>
            <p:ph type="title"/>
          </p:nvPr>
        </p:nvSpPr>
        <p:spPr>
          <a:xfrm>
            <a:off x="430582" y="274320"/>
            <a:ext cx="13716000" cy="640080"/>
          </a:xfrm>
        </p:spPr>
        <p:txBody>
          <a:bodyPr>
            <a:normAutofit/>
          </a:bodyPr>
          <a:lstStyle/>
          <a:p>
            <a:r>
              <a:rPr lang="en-US" sz="3800" dirty="0"/>
              <a:t>Microsoft - Voice of the Customer Team</a:t>
            </a:r>
          </a:p>
        </p:txBody>
      </p:sp>
      <p:sp>
        <p:nvSpPr>
          <p:cNvPr id="7" name="Rectangle 6">
            <a:extLst>
              <a:ext uri="{FF2B5EF4-FFF2-40B4-BE49-F238E27FC236}">
                <a16:creationId xmlns:a16="http://schemas.microsoft.com/office/drawing/2014/main" id="{D5A0E289-1F0E-4DAC-8FA2-7E30E96FF0BA}"/>
              </a:ext>
            </a:extLst>
          </p:cNvPr>
          <p:cNvSpPr/>
          <p:nvPr/>
        </p:nvSpPr>
        <p:spPr>
          <a:xfrm>
            <a:off x="655904" y="1739270"/>
            <a:ext cx="7065818" cy="5807744"/>
          </a:xfrm>
          <a:prstGeom prst="rect">
            <a:avLst/>
          </a:prstGeom>
        </p:spPr>
        <p:txBody>
          <a:bodyPr wrap="square" anchor="t">
            <a:spAutoFit/>
          </a:bodyPr>
          <a:lstStyle/>
          <a:p>
            <a:pPr marL="12700" lvl="0">
              <a:lnSpc>
                <a:spcPct val="110000"/>
              </a:lnSpc>
              <a:buClr>
                <a:srgbClr val="F36F21"/>
              </a:buClr>
              <a:buSzPct val="75000"/>
            </a:pPr>
            <a:r>
              <a:rPr lang="en-US" sz="2800" b="1" dirty="0">
                <a:solidFill>
                  <a:schemeClr val="accent2"/>
                </a:solidFill>
                <a:latin typeface="Segoe UI Light" panose="020B0502040204020203" pitchFamily="34" charset="0"/>
                <a:cs typeface="Segoe UI Light" panose="020B0502040204020203" pitchFamily="34" charset="0"/>
              </a:rPr>
              <a:t>Business Need </a:t>
            </a:r>
          </a:p>
          <a:p>
            <a:pPr lvl="0" defTabSz="1172214"/>
            <a:r>
              <a:rPr lang="en-US" sz="1800" dirty="0">
                <a:solidFill>
                  <a:srgbClr val="212121"/>
                </a:solidFill>
                <a:latin typeface="Segoe UI Semilight" panose="020B0402040204020203" pitchFamily="34" charset="0"/>
                <a:cs typeface="Segoe UI Semilight" panose="020B0402040204020203" pitchFamily="34" charset="0"/>
              </a:rPr>
              <a:t>Microsoft came to Affirma looking for support in their Voice of the Customer initiative. The goal was to capture qualitative customer sentiment and turn it into quantifiable, actionable insights. </a:t>
            </a:r>
          </a:p>
          <a:p>
            <a:pPr lvl="0" defTabSz="1172214"/>
            <a:endParaRPr lang="en-US" sz="2000" dirty="0">
              <a:solidFill>
                <a:srgbClr val="212121"/>
              </a:solidFill>
              <a:latin typeface="Segoe UI Light" panose="020B0502040204020203" pitchFamily="34" charset="0"/>
              <a:cs typeface="Segoe UI Light" panose="020B0502040204020203" pitchFamily="34" charset="0"/>
            </a:endParaRPr>
          </a:p>
          <a:p>
            <a:pPr marL="12700">
              <a:lnSpc>
                <a:spcPct val="110000"/>
              </a:lnSpc>
              <a:buClr>
                <a:srgbClr val="F36F21"/>
              </a:buClr>
              <a:buSzPct val="75000"/>
            </a:pPr>
            <a:r>
              <a:rPr lang="en-US" sz="2800" b="1" dirty="0">
                <a:solidFill>
                  <a:schemeClr val="accent2"/>
                </a:solidFill>
                <a:latin typeface="Segoe UI Light" panose="020B0502040204020203" pitchFamily="34" charset="0"/>
                <a:cs typeface="Segoe UI Light" panose="020B0502040204020203" pitchFamily="34" charset="0"/>
              </a:rPr>
              <a:t>Ongoing Partnership</a:t>
            </a:r>
          </a:p>
          <a:p>
            <a:pPr marL="298450" indent="-285750">
              <a:lnSpc>
                <a:spcPct val="110000"/>
              </a:lnSpc>
              <a:buSzPct val="125000"/>
              <a:buFont typeface="Arial" panose="020B0604020202020204" pitchFamily="34" charset="0"/>
              <a:buChar char="•"/>
            </a:pPr>
            <a:r>
              <a:rPr lang="en-US" sz="1800" dirty="0">
                <a:solidFill>
                  <a:srgbClr val="212121"/>
                </a:solidFill>
                <a:cs typeface="Segoe UI Light" panose="020B0502040204020203" pitchFamily="34" charset="0"/>
              </a:rPr>
              <a:t>Affirma established a team of 10 resources including Project Management, Architects and Software Engineers </a:t>
            </a:r>
          </a:p>
          <a:p>
            <a:pPr marL="298450" indent="-285750">
              <a:lnSpc>
                <a:spcPct val="110000"/>
              </a:lnSpc>
              <a:buSzPct val="125000"/>
              <a:buFont typeface="Arial" panose="020B0604020202020204" pitchFamily="34" charset="0"/>
              <a:buChar char="•"/>
            </a:pPr>
            <a:r>
              <a:rPr lang="en-US" sz="1800" dirty="0">
                <a:solidFill>
                  <a:srgbClr val="212121"/>
                </a:solidFill>
                <a:cs typeface="Segoe UI Light" panose="020B0502040204020203" pitchFamily="34" charset="0"/>
              </a:rPr>
              <a:t>The team developed a solution leveraging Azure Machine Learning, Power BI and custom development. </a:t>
            </a:r>
          </a:p>
          <a:p>
            <a:pPr marL="298450" indent="-285750">
              <a:lnSpc>
                <a:spcPct val="110000"/>
              </a:lnSpc>
              <a:buSzPct val="125000"/>
              <a:buFont typeface="Arial" panose="020B0604020202020204" pitchFamily="34" charset="0"/>
              <a:buChar char="•"/>
            </a:pPr>
            <a:r>
              <a:rPr lang="en-US" sz="1800" dirty="0">
                <a:solidFill>
                  <a:srgbClr val="212121"/>
                </a:solidFill>
                <a:cs typeface="Segoe UI Light" panose="020B0502040204020203" pitchFamily="34" charset="0"/>
              </a:rPr>
              <a:t>The solution aggregates customer sentiment across chat data, survey verbatims, social media, and other data sources. </a:t>
            </a:r>
          </a:p>
          <a:p>
            <a:pPr marL="298450" indent="-285750">
              <a:lnSpc>
                <a:spcPct val="110000"/>
              </a:lnSpc>
              <a:buSzPct val="125000"/>
              <a:buFont typeface="Arial" panose="020B0604020202020204" pitchFamily="34" charset="0"/>
              <a:buChar char="•"/>
            </a:pPr>
            <a:r>
              <a:rPr lang="en-US" sz="1800" dirty="0">
                <a:solidFill>
                  <a:srgbClr val="212121"/>
                </a:solidFill>
                <a:cs typeface="Segoe UI Light" panose="020B0502040204020203" pitchFamily="34" charset="0"/>
              </a:rPr>
              <a:t>These insights are proactively applied across the business including; customer advocate training, product development, survey experiences and more.</a:t>
            </a:r>
          </a:p>
          <a:p>
            <a:pPr marL="298450" indent="-285750">
              <a:lnSpc>
                <a:spcPct val="110000"/>
              </a:lnSpc>
              <a:buSzPct val="125000"/>
              <a:buFont typeface="Arial" panose="020B0604020202020204" pitchFamily="34" charset="0"/>
              <a:buChar char="•"/>
            </a:pPr>
            <a:r>
              <a:rPr lang="en-US" sz="1800" dirty="0">
                <a:solidFill>
                  <a:srgbClr val="212121"/>
                </a:solidFill>
                <a:cs typeface="Segoe UI Light" panose="020B0502040204020203" pitchFamily="34" charset="0"/>
              </a:rPr>
              <a:t>Affirma’s team continues to provide ongoing enhancements to the solution and business support for reporting and analysis. </a:t>
            </a:r>
          </a:p>
          <a:p>
            <a:pPr defTabSz="1172214"/>
            <a:endParaRPr lang="en-US" sz="1800" dirty="0">
              <a:solidFill>
                <a:srgbClr val="212121"/>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90E8387-D046-4553-9B16-F80DD69761EC}"/>
              </a:ext>
            </a:extLst>
          </p:cNvPr>
          <p:cNvPicPr>
            <a:picLocks noChangeAspect="1"/>
          </p:cNvPicPr>
          <p:nvPr/>
        </p:nvPicPr>
        <p:blipFill>
          <a:blip r:embed="rId3"/>
          <a:stretch>
            <a:fillRect/>
          </a:stretch>
        </p:blipFill>
        <p:spPr>
          <a:xfrm>
            <a:off x="8259525" y="3875395"/>
            <a:ext cx="5723600" cy="3709741"/>
          </a:xfrm>
          <a:prstGeom prst="rect">
            <a:avLst/>
          </a:prstGeom>
        </p:spPr>
      </p:pic>
      <p:sp>
        <p:nvSpPr>
          <p:cNvPr id="13" name="Rectangle 12">
            <a:extLst>
              <a:ext uri="{FF2B5EF4-FFF2-40B4-BE49-F238E27FC236}">
                <a16:creationId xmlns:a16="http://schemas.microsoft.com/office/drawing/2014/main" id="{5327C3E8-932B-4866-9D28-A6D17B167155}"/>
              </a:ext>
            </a:extLst>
          </p:cNvPr>
          <p:cNvSpPr/>
          <p:nvPr/>
        </p:nvSpPr>
        <p:spPr>
          <a:xfrm>
            <a:off x="13541749" y="3875395"/>
            <a:ext cx="441376" cy="2067789"/>
          </a:xfrm>
          <a:prstGeom prst="rect">
            <a:avLst/>
          </a:prstGeom>
          <a:solidFill>
            <a:srgbClr val="053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472FA97C-25FC-4A69-AFA4-C25E9DA96D0C}"/>
              </a:ext>
            </a:extLst>
          </p:cNvPr>
          <p:cNvGrpSpPr/>
          <p:nvPr/>
        </p:nvGrpSpPr>
        <p:grpSpPr>
          <a:xfrm>
            <a:off x="8204672" y="1637476"/>
            <a:ext cx="4817333" cy="2046714"/>
            <a:chOff x="4856691" y="5971050"/>
            <a:chExt cx="4817333" cy="2046714"/>
          </a:xfrm>
        </p:grpSpPr>
        <p:pic>
          <p:nvPicPr>
            <p:cNvPr id="16" name="Picture 6" descr="Image result for microsoft logo">
              <a:extLst>
                <a:ext uri="{FF2B5EF4-FFF2-40B4-BE49-F238E27FC236}">
                  <a16:creationId xmlns:a16="http://schemas.microsoft.com/office/drawing/2014/main" id="{661EEB49-B2EF-460D-88CC-8C1EA355D7C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 t="32562" r="74916" b="34953"/>
            <a:stretch/>
          </p:blipFill>
          <p:spPr bwMode="auto">
            <a:xfrm>
              <a:off x="4911544" y="5976281"/>
              <a:ext cx="612429" cy="57034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B475AAF3-DAD2-4515-8369-FD523F80D6CA}"/>
                </a:ext>
              </a:extLst>
            </p:cNvPr>
            <p:cNvSpPr txBox="1"/>
            <p:nvPr/>
          </p:nvSpPr>
          <p:spPr>
            <a:xfrm>
              <a:off x="4856691" y="5971050"/>
              <a:ext cx="4817333" cy="2046714"/>
            </a:xfrm>
            <a:prstGeom prst="rect">
              <a:avLst/>
            </a:prstGeom>
            <a:noFill/>
          </p:spPr>
          <p:txBody>
            <a:bodyPr wrap="square" rtlCol="0">
              <a:spAutoFit/>
            </a:bodyPr>
            <a:lstStyle/>
            <a:p>
              <a:r>
                <a:rPr lang="en-US" sz="2800" b="1" dirty="0">
                  <a:solidFill>
                    <a:srgbClr val="737375"/>
                  </a:solidFill>
                  <a:latin typeface="Segoe UI Semibold" panose="020B0702040204020203" pitchFamily="34" charset="0"/>
                  <a:cs typeface="Segoe UI Semibold" panose="020B0702040204020203" pitchFamily="34" charset="0"/>
                </a:rPr>
                <a:t>      </a:t>
              </a:r>
              <a:r>
                <a:rPr lang="en-US" sz="1400" b="1" dirty="0">
                  <a:solidFill>
                    <a:srgbClr val="737375"/>
                  </a:solidFill>
                  <a:latin typeface="Segoe UI Semibold" panose="020B0702040204020203" pitchFamily="34" charset="0"/>
                  <a:cs typeface="Segoe UI Semibold" panose="020B0702040204020203" pitchFamily="34" charset="0"/>
                </a:rPr>
                <a:t> </a:t>
              </a:r>
              <a:r>
                <a:rPr lang="en-US" sz="3200" b="1" spc="-100" dirty="0">
                  <a:solidFill>
                    <a:srgbClr val="737375"/>
                  </a:solidFill>
                  <a:latin typeface="Segoe UI Semibold" panose="020B0702040204020203" pitchFamily="34" charset="0"/>
                  <a:cs typeface="Segoe UI Semibold" panose="020B0702040204020203" pitchFamily="34" charset="0"/>
                </a:rPr>
                <a:t>M</a:t>
              </a:r>
              <a:r>
                <a:rPr lang="en-US" sz="3200" spc="-100" dirty="0">
                  <a:solidFill>
                    <a:srgbClr val="737375"/>
                  </a:solidFill>
                  <a:latin typeface="Segoe UI Semibold" panose="020B0702040204020203" pitchFamily="34" charset="0"/>
                  <a:cs typeface="Segoe UI Semibold" panose="020B0702040204020203" pitchFamily="34" charset="0"/>
                </a:rPr>
                <a:t>icrosoft VOC</a:t>
              </a:r>
              <a:r>
                <a:rPr lang="en-US" sz="2400" spc="-100" dirty="0">
                  <a:solidFill>
                    <a:srgbClr val="737375"/>
                  </a:solidFill>
                  <a:latin typeface="Segoe UI Semibold" panose="020B0702040204020203" pitchFamily="34" charset="0"/>
                  <a:cs typeface="Segoe UI Semibold" panose="020B0702040204020203" pitchFamily="34" charset="0"/>
                </a:rPr>
                <a:t> </a:t>
              </a:r>
            </a:p>
            <a:p>
              <a:pPr>
                <a:spcBef>
                  <a:spcPts val="1800"/>
                </a:spcBef>
              </a:pPr>
              <a:r>
                <a:rPr lang="en-US" sz="2000" b="1" dirty="0">
                  <a:latin typeface="+mj-lt"/>
                </a:rPr>
                <a:t>Team Size: </a:t>
              </a:r>
              <a:r>
                <a:rPr lang="en-US" sz="2000" dirty="0">
                  <a:latin typeface="+mj-lt"/>
                </a:rPr>
                <a:t>10 </a:t>
              </a:r>
              <a:endParaRPr lang="en-US" sz="2000" b="1" dirty="0">
                <a:latin typeface="+mj-lt"/>
              </a:endParaRPr>
            </a:p>
            <a:p>
              <a:r>
                <a:rPr lang="en-US" sz="2000" b="1" dirty="0">
                  <a:latin typeface="+mj-lt"/>
                </a:rPr>
                <a:t>Locations: </a:t>
              </a:r>
              <a:r>
                <a:rPr lang="en-US" sz="2000" dirty="0">
                  <a:latin typeface="+mj-lt"/>
                </a:rPr>
                <a:t>Seattle</a:t>
              </a:r>
            </a:p>
            <a:p>
              <a:r>
                <a:rPr lang="en-US" sz="2000" b="1" dirty="0">
                  <a:latin typeface="+mj-lt"/>
                </a:rPr>
                <a:t>Duration: </a:t>
              </a:r>
              <a:r>
                <a:rPr lang="en-US" sz="2000" dirty="0">
                  <a:latin typeface="+mj-lt"/>
                </a:rPr>
                <a:t>2017 to Present</a:t>
              </a:r>
            </a:p>
            <a:p>
              <a:r>
                <a:rPr lang="en-US" sz="2000" b="1" dirty="0">
                  <a:latin typeface="+mj-lt"/>
                </a:rPr>
                <a:t>Industry:  </a:t>
              </a:r>
              <a:r>
                <a:rPr lang="en-US" sz="2000" dirty="0">
                  <a:latin typeface="+mj-lt"/>
                </a:rPr>
                <a:t>High Tech</a:t>
              </a:r>
            </a:p>
          </p:txBody>
        </p:sp>
      </p:grpSp>
    </p:spTree>
    <p:extLst>
      <p:ext uri="{BB962C8B-B14F-4D97-AF65-F5344CB8AC3E}">
        <p14:creationId xmlns:p14="http://schemas.microsoft.com/office/powerpoint/2010/main" val="3016217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AB39329-2E72-4123-AF7F-BC64958ECB75}"/>
              </a:ext>
            </a:extLst>
          </p:cNvPr>
          <p:cNvSpPr/>
          <p:nvPr/>
        </p:nvSpPr>
        <p:spPr>
          <a:xfrm>
            <a:off x="0" y="-18538"/>
            <a:ext cx="14630400" cy="125254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76806"/>
            <a:endParaRPr lang="en-US" sz="1500">
              <a:solidFill>
                <a:prstClr val="white"/>
              </a:solidFill>
              <a:latin typeface="Segoe UI"/>
            </a:endParaRPr>
          </a:p>
        </p:txBody>
      </p:sp>
      <p:sp>
        <p:nvSpPr>
          <p:cNvPr id="11" name="Rectangle 10">
            <a:extLst>
              <a:ext uri="{FF2B5EF4-FFF2-40B4-BE49-F238E27FC236}">
                <a16:creationId xmlns:a16="http://schemas.microsoft.com/office/drawing/2014/main" id="{114B9263-E2D7-4FEA-AC6D-5EC58E713EF8}"/>
              </a:ext>
            </a:extLst>
          </p:cNvPr>
          <p:cNvSpPr/>
          <p:nvPr/>
        </p:nvSpPr>
        <p:spPr>
          <a:xfrm>
            <a:off x="12899571" y="7628166"/>
            <a:ext cx="957943" cy="323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1">
            <a:extLst>
              <a:ext uri="{FF2B5EF4-FFF2-40B4-BE49-F238E27FC236}">
                <a16:creationId xmlns:a16="http://schemas.microsoft.com/office/drawing/2014/main" id="{AC3BC342-7CC1-4B0C-A999-142ECCAF4FA6}"/>
              </a:ext>
            </a:extLst>
          </p:cNvPr>
          <p:cNvSpPr>
            <a:spLocks noGrp="1"/>
          </p:cNvSpPr>
          <p:nvPr>
            <p:ph type="title"/>
          </p:nvPr>
        </p:nvSpPr>
        <p:spPr>
          <a:xfrm>
            <a:off x="430582" y="274320"/>
            <a:ext cx="13716000" cy="640080"/>
          </a:xfrm>
        </p:spPr>
        <p:txBody>
          <a:bodyPr>
            <a:normAutofit/>
          </a:bodyPr>
          <a:lstStyle/>
          <a:p>
            <a:r>
              <a:rPr lang="en-US" sz="3800" dirty="0"/>
              <a:t>Microsoft – Operations Managed Service </a:t>
            </a:r>
          </a:p>
        </p:txBody>
      </p:sp>
      <p:pic>
        <p:nvPicPr>
          <p:cNvPr id="6" name="Picture 5">
            <a:extLst>
              <a:ext uri="{FF2B5EF4-FFF2-40B4-BE49-F238E27FC236}">
                <a16:creationId xmlns:a16="http://schemas.microsoft.com/office/drawing/2014/main" id="{CBF4EB9F-C169-40E9-8763-AE12D9D04699}"/>
              </a:ext>
            </a:extLst>
          </p:cNvPr>
          <p:cNvPicPr>
            <a:picLocks noChangeAspect="1"/>
          </p:cNvPicPr>
          <p:nvPr/>
        </p:nvPicPr>
        <p:blipFill rotWithShape="1">
          <a:blip r:embed="rId3"/>
          <a:srcRect b="19790"/>
          <a:stretch/>
        </p:blipFill>
        <p:spPr>
          <a:xfrm>
            <a:off x="7542031" y="3926598"/>
            <a:ext cx="6630729" cy="3642132"/>
          </a:xfrm>
          <a:prstGeom prst="rect">
            <a:avLst/>
          </a:prstGeom>
          <a:ln>
            <a:noFill/>
          </a:ln>
          <a:effectLst>
            <a:outerShdw blurRad="114300" dist="101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7" name="Content Placeholder 2">
            <a:extLst>
              <a:ext uri="{FF2B5EF4-FFF2-40B4-BE49-F238E27FC236}">
                <a16:creationId xmlns:a16="http://schemas.microsoft.com/office/drawing/2014/main" id="{41854E49-DE4A-47A0-AFF1-55904631AB37}"/>
              </a:ext>
            </a:extLst>
          </p:cNvPr>
          <p:cNvSpPr txBox="1">
            <a:spLocks/>
          </p:cNvSpPr>
          <p:nvPr/>
        </p:nvSpPr>
        <p:spPr>
          <a:xfrm>
            <a:off x="597250" y="1534098"/>
            <a:ext cx="5752749" cy="2841653"/>
          </a:xfrm>
          <a:prstGeom prst="rect">
            <a:avLst/>
          </a:prstGeom>
        </p:spPr>
        <p:txBody>
          <a:bodyPr>
            <a:noAutofit/>
          </a:bodyPr>
          <a:lstStyle>
            <a:lvl1pPr marL="268971" indent="-268971" algn="l" defTabSz="1075883" rtl="0" eaLnBrk="1" latinLnBrk="0" hangingPunct="1">
              <a:lnSpc>
                <a:spcPct val="90000"/>
              </a:lnSpc>
              <a:spcBef>
                <a:spcPts val="1177"/>
              </a:spcBef>
              <a:buFont typeface="Arial" panose="020B0604020202020204" pitchFamily="34" charset="0"/>
              <a:buChar char="•"/>
              <a:defRPr sz="2353" kern="1200">
                <a:solidFill>
                  <a:schemeClr val="tx1"/>
                </a:solidFill>
                <a:latin typeface="Segoe UI" panose="020B0502040204020203" pitchFamily="34" charset="0"/>
                <a:ea typeface="+mn-ea"/>
                <a:cs typeface="+mn-cs"/>
              </a:defRPr>
            </a:lvl1pPr>
            <a:lvl2pPr marL="806912"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Segoe UI" panose="020B0502040204020203" pitchFamily="34" charset="0"/>
                <a:ea typeface="+mn-ea"/>
                <a:cs typeface="+mn-cs"/>
              </a:defRPr>
            </a:lvl2pPr>
            <a:lvl3pPr marL="1344854" indent="-268971" algn="l" defTabSz="1075883" rtl="0" eaLnBrk="1" latinLnBrk="0" hangingPunct="1">
              <a:lnSpc>
                <a:spcPct val="90000"/>
              </a:lnSpc>
              <a:spcBef>
                <a:spcPts val="588"/>
              </a:spcBef>
              <a:buFont typeface="Arial" panose="020B0604020202020204" pitchFamily="34" charset="0"/>
              <a:buChar char="•"/>
              <a:defRPr sz="1883" kern="1200">
                <a:solidFill>
                  <a:schemeClr val="tx1"/>
                </a:solidFill>
                <a:latin typeface="Segoe UI" panose="020B0502040204020203" pitchFamily="34" charset="0"/>
                <a:ea typeface="+mn-ea"/>
                <a:cs typeface="+mn-cs"/>
              </a:defRPr>
            </a:lvl3pPr>
            <a:lvl4pPr marL="1882795" indent="-268971" algn="l" defTabSz="1075883" rtl="0" eaLnBrk="1" latinLnBrk="0" hangingPunct="1">
              <a:lnSpc>
                <a:spcPct val="90000"/>
              </a:lnSpc>
              <a:spcBef>
                <a:spcPts val="588"/>
              </a:spcBef>
              <a:buFont typeface="Arial" panose="020B0604020202020204" pitchFamily="34" charset="0"/>
              <a:buChar char="•"/>
              <a:defRPr sz="1647" kern="1200">
                <a:solidFill>
                  <a:schemeClr val="tx1"/>
                </a:solidFill>
                <a:latin typeface="Segoe UI" panose="020B0502040204020203" pitchFamily="34" charset="0"/>
                <a:ea typeface="+mn-ea"/>
                <a:cs typeface="+mn-cs"/>
              </a:defRPr>
            </a:lvl4pPr>
            <a:lvl5pPr marL="2420737" indent="-268971" algn="l" defTabSz="1075883" rtl="0" eaLnBrk="1" latinLnBrk="0" hangingPunct="1">
              <a:lnSpc>
                <a:spcPct val="90000"/>
              </a:lnSpc>
              <a:spcBef>
                <a:spcPts val="588"/>
              </a:spcBef>
              <a:buFont typeface="Arial" panose="020B0604020202020204" pitchFamily="34" charset="0"/>
              <a:buChar char="•"/>
              <a:defRPr sz="1647" kern="1200">
                <a:solidFill>
                  <a:schemeClr val="tx1"/>
                </a:solidFill>
                <a:latin typeface="Segoe UI" panose="020B0502040204020203" pitchFamily="34" charset="0"/>
                <a:ea typeface="+mn-ea"/>
                <a:cs typeface="+mn-cs"/>
              </a:defRPr>
            </a:lvl5pPr>
            <a:lvl6pPr marL="2958678"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6pPr>
            <a:lvl7pPr marL="3496620"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7pPr>
            <a:lvl8pPr marL="4034561"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8pPr>
            <a:lvl9pPr marL="4572503"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9pPr>
          </a:lstStyle>
          <a:p>
            <a:pPr marL="0" lvl="0" indent="0" defTabSz="1172261">
              <a:lnSpc>
                <a:spcPct val="100000"/>
              </a:lnSpc>
              <a:spcBef>
                <a:spcPts val="0"/>
              </a:spcBef>
              <a:buNone/>
            </a:pPr>
            <a:r>
              <a:rPr lang="en-US" sz="2800" b="1" dirty="0">
                <a:solidFill>
                  <a:schemeClr val="accent2"/>
                </a:solidFill>
                <a:latin typeface="+mj-lt"/>
                <a:cs typeface="Segoe UI" panose="020B0502040204020203" pitchFamily="34" charset="0"/>
              </a:rPr>
              <a:t>Business Need</a:t>
            </a:r>
            <a:endParaRPr lang="en-US" sz="1400" dirty="0">
              <a:solidFill>
                <a:schemeClr val="accent2"/>
              </a:solidFill>
              <a:latin typeface="+mj-lt"/>
              <a:cs typeface="Segoe UI" panose="020B0502040204020203" pitchFamily="34" charset="0"/>
            </a:endParaRPr>
          </a:p>
          <a:p>
            <a:pPr marL="0" lvl="2" indent="0" defTabSz="1172214">
              <a:lnSpc>
                <a:spcPct val="100000"/>
              </a:lnSpc>
              <a:buSzPct val="100000"/>
              <a:buNone/>
            </a:pPr>
            <a:r>
              <a:rPr lang="en-US" sz="1800" dirty="0">
                <a:solidFill>
                  <a:prstClr val="black"/>
                </a:solidFill>
                <a:latin typeface="+mn-lt"/>
                <a:cs typeface="Segoe UI" panose="020B0502040204020203" pitchFamily="34" charset="0"/>
              </a:rPr>
              <a:t>Microsoft’s Operations group had a global need for business process support and technical leadership across various teams. The need spanned from solution architecture design and application development, to business process administration and reporting. Affirma onboarded a comprehensive team to fill these gaps and add substantial business value for Microsoft. </a:t>
            </a:r>
            <a:endParaRPr lang="en-GB" sz="1600" dirty="0">
              <a:solidFill>
                <a:prstClr val="black"/>
              </a:solidFill>
              <a:latin typeface="+mn-lt"/>
              <a:cs typeface="Segoe UI" panose="020B0502040204020203" pitchFamily="34" charset="0"/>
            </a:endParaRPr>
          </a:p>
          <a:p>
            <a:pPr marL="0" lvl="2" indent="0" defTabSz="1172214">
              <a:lnSpc>
                <a:spcPct val="100000"/>
              </a:lnSpc>
              <a:buSzPct val="100000"/>
              <a:buNone/>
            </a:pPr>
            <a:endParaRPr lang="en-GB" sz="1600" dirty="0">
              <a:solidFill>
                <a:prstClr val="black"/>
              </a:solidFill>
              <a:latin typeface="+mj-lt"/>
              <a:cs typeface="Segoe UI" panose="020B0502040204020203" pitchFamily="34" charset="0"/>
            </a:endParaRPr>
          </a:p>
          <a:p>
            <a:pPr marL="181356" lvl="2" indent="-181356" defTabSz="1172214">
              <a:lnSpc>
                <a:spcPct val="100000"/>
              </a:lnSpc>
              <a:buSzPct val="100000"/>
            </a:pPr>
            <a:endParaRPr lang="en-GB" sz="1600" dirty="0">
              <a:solidFill>
                <a:prstClr val="black"/>
              </a:solidFill>
              <a:latin typeface="+mj-lt"/>
              <a:cs typeface="Segoe UI" panose="020B0502040204020203" pitchFamily="34" charset="0"/>
            </a:endParaRPr>
          </a:p>
        </p:txBody>
      </p:sp>
      <p:sp>
        <p:nvSpPr>
          <p:cNvPr id="9" name="Content Placeholder 2">
            <a:extLst>
              <a:ext uri="{FF2B5EF4-FFF2-40B4-BE49-F238E27FC236}">
                <a16:creationId xmlns:a16="http://schemas.microsoft.com/office/drawing/2014/main" id="{9846102B-090A-4E61-9CF4-F68FE7611679}"/>
              </a:ext>
            </a:extLst>
          </p:cNvPr>
          <p:cNvSpPr txBox="1">
            <a:spLocks/>
          </p:cNvSpPr>
          <p:nvPr/>
        </p:nvSpPr>
        <p:spPr>
          <a:xfrm>
            <a:off x="597251" y="4237774"/>
            <a:ext cx="6201113" cy="3552167"/>
          </a:xfrm>
          <a:prstGeom prst="rect">
            <a:avLst/>
          </a:prstGeom>
        </p:spPr>
        <p:txBody>
          <a:bodyPr>
            <a:noAutofit/>
          </a:bodyPr>
          <a:lstStyle>
            <a:lvl1pPr marL="268971" indent="-268971" algn="l" defTabSz="1075883" rtl="0" eaLnBrk="1" latinLnBrk="0" hangingPunct="1">
              <a:lnSpc>
                <a:spcPct val="90000"/>
              </a:lnSpc>
              <a:spcBef>
                <a:spcPts val="1177"/>
              </a:spcBef>
              <a:buFont typeface="Arial" panose="020B0604020202020204" pitchFamily="34" charset="0"/>
              <a:buChar char="•"/>
              <a:defRPr sz="2353" kern="1200">
                <a:solidFill>
                  <a:schemeClr val="tx1"/>
                </a:solidFill>
                <a:latin typeface="Segoe UI" panose="020B0502040204020203" pitchFamily="34" charset="0"/>
                <a:ea typeface="+mn-ea"/>
                <a:cs typeface="+mn-cs"/>
              </a:defRPr>
            </a:lvl1pPr>
            <a:lvl2pPr marL="806912"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Segoe UI" panose="020B0502040204020203" pitchFamily="34" charset="0"/>
                <a:ea typeface="+mn-ea"/>
                <a:cs typeface="+mn-cs"/>
              </a:defRPr>
            </a:lvl2pPr>
            <a:lvl3pPr marL="1344854" indent="-268971" algn="l" defTabSz="1075883" rtl="0" eaLnBrk="1" latinLnBrk="0" hangingPunct="1">
              <a:lnSpc>
                <a:spcPct val="90000"/>
              </a:lnSpc>
              <a:spcBef>
                <a:spcPts val="588"/>
              </a:spcBef>
              <a:buFont typeface="Arial" panose="020B0604020202020204" pitchFamily="34" charset="0"/>
              <a:buChar char="•"/>
              <a:defRPr sz="1883" kern="1200">
                <a:solidFill>
                  <a:schemeClr val="tx1"/>
                </a:solidFill>
                <a:latin typeface="Segoe UI" panose="020B0502040204020203" pitchFamily="34" charset="0"/>
                <a:ea typeface="+mn-ea"/>
                <a:cs typeface="+mn-cs"/>
              </a:defRPr>
            </a:lvl3pPr>
            <a:lvl4pPr marL="1882795" indent="-268971" algn="l" defTabSz="1075883" rtl="0" eaLnBrk="1" latinLnBrk="0" hangingPunct="1">
              <a:lnSpc>
                <a:spcPct val="90000"/>
              </a:lnSpc>
              <a:spcBef>
                <a:spcPts val="588"/>
              </a:spcBef>
              <a:buFont typeface="Arial" panose="020B0604020202020204" pitchFamily="34" charset="0"/>
              <a:buChar char="•"/>
              <a:defRPr sz="1647" kern="1200">
                <a:solidFill>
                  <a:schemeClr val="tx1"/>
                </a:solidFill>
                <a:latin typeface="Segoe UI" panose="020B0502040204020203" pitchFamily="34" charset="0"/>
                <a:ea typeface="+mn-ea"/>
                <a:cs typeface="+mn-cs"/>
              </a:defRPr>
            </a:lvl4pPr>
            <a:lvl5pPr marL="2420737" indent="-268971" algn="l" defTabSz="1075883" rtl="0" eaLnBrk="1" latinLnBrk="0" hangingPunct="1">
              <a:lnSpc>
                <a:spcPct val="90000"/>
              </a:lnSpc>
              <a:spcBef>
                <a:spcPts val="588"/>
              </a:spcBef>
              <a:buFont typeface="Arial" panose="020B0604020202020204" pitchFamily="34" charset="0"/>
              <a:buChar char="•"/>
              <a:defRPr sz="1647" kern="1200">
                <a:solidFill>
                  <a:schemeClr val="tx1"/>
                </a:solidFill>
                <a:latin typeface="Segoe UI" panose="020B0502040204020203" pitchFamily="34" charset="0"/>
                <a:ea typeface="+mn-ea"/>
                <a:cs typeface="+mn-cs"/>
              </a:defRPr>
            </a:lvl5pPr>
            <a:lvl6pPr marL="2958678"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6pPr>
            <a:lvl7pPr marL="3496620"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7pPr>
            <a:lvl8pPr marL="4034561"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8pPr>
            <a:lvl9pPr marL="4572503"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9pPr>
          </a:lstStyle>
          <a:p>
            <a:pPr marL="0" lvl="0" indent="0" defTabSz="1172261">
              <a:lnSpc>
                <a:spcPct val="100000"/>
              </a:lnSpc>
              <a:spcBef>
                <a:spcPts val="0"/>
              </a:spcBef>
              <a:buNone/>
            </a:pPr>
            <a:r>
              <a:rPr lang="en-US" sz="2800" b="1" dirty="0">
                <a:solidFill>
                  <a:schemeClr val="accent2"/>
                </a:solidFill>
                <a:latin typeface="+mj-lt"/>
                <a:cs typeface="Segoe UI" panose="020B0502040204020203" pitchFamily="34" charset="0"/>
              </a:rPr>
              <a:t>Ongoing Partnership</a:t>
            </a:r>
            <a:endParaRPr lang="en-US" sz="1600" dirty="0">
              <a:solidFill>
                <a:schemeClr val="accent2"/>
              </a:solidFill>
              <a:latin typeface="+mj-lt"/>
              <a:cs typeface="Segoe UI" panose="020B0502040204020203" pitchFamily="34" charset="0"/>
            </a:endParaRPr>
          </a:p>
          <a:p>
            <a:pPr marL="0" lvl="2" indent="0" defTabSz="1172214">
              <a:lnSpc>
                <a:spcPct val="100000"/>
              </a:lnSpc>
              <a:buSzPct val="100000"/>
              <a:buNone/>
            </a:pPr>
            <a:r>
              <a:rPr lang="en-US" sz="1800" dirty="0">
                <a:solidFill>
                  <a:prstClr val="black"/>
                </a:solidFill>
                <a:latin typeface="+mn-lt"/>
                <a:cs typeface="Segoe UI" panose="020B0502040204020203" pitchFamily="34" charset="0"/>
              </a:rPr>
              <a:t>Affirma has established a long term relationship with the Operations group and our team continues to grow as we support new initiatives. Ongoing services include: </a:t>
            </a:r>
          </a:p>
          <a:p>
            <a:pPr marL="285750" lvl="2" indent="-285750" defTabSz="1172214">
              <a:lnSpc>
                <a:spcPct val="100000"/>
              </a:lnSpc>
              <a:buSzPct val="100000"/>
            </a:pPr>
            <a:r>
              <a:rPr lang="en-US" sz="1800" dirty="0">
                <a:solidFill>
                  <a:prstClr val="black"/>
                </a:solidFill>
                <a:latin typeface="+mn-lt"/>
                <a:cs typeface="Segoe UI" panose="020B0502040204020203" pitchFamily="34" charset="0"/>
              </a:rPr>
              <a:t>Application design and development</a:t>
            </a:r>
          </a:p>
          <a:p>
            <a:pPr marL="285750" lvl="2" indent="-285750" defTabSz="1172214">
              <a:lnSpc>
                <a:spcPct val="100000"/>
              </a:lnSpc>
              <a:buSzPct val="100000"/>
            </a:pPr>
            <a:r>
              <a:rPr lang="en-US" sz="1800" dirty="0">
                <a:solidFill>
                  <a:prstClr val="black"/>
                </a:solidFill>
                <a:latin typeface="+mn-lt"/>
                <a:cs typeface="Segoe UI" panose="020B0502040204020203" pitchFamily="34" charset="0"/>
              </a:rPr>
              <a:t>Solution architecture redesign</a:t>
            </a:r>
          </a:p>
          <a:p>
            <a:pPr marL="285750" lvl="2" indent="-285750" defTabSz="1172214">
              <a:lnSpc>
                <a:spcPct val="100000"/>
              </a:lnSpc>
              <a:buSzPct val="100000"/>
            </a:pPr>
            <a:r>
              <a:rPr lang="en-GB" sz="1800" dirty="0">
                <a:solidFill>
                  <a:prstClr val="black"/>
                </a:solidFill>
                <a:latin typeface="+mn-lt"/>
                <a:cs typeface="Segoe UI" panose="020B0502040204020203" pitchFamily="34" charset="0"/>
              </a:rPr>
              <a:t>Business Intelligence &amp; Analytics</a:t>
            </a:r>
            <a:endParaRPr lang="en-US" sz="1800" dirty="0">
              <a:solidFill>
                <a:prstClr val="black"/>
              </a:solidFill>
              <a:latin typeface="+mn-lt"/>
              <a:cs typeface="Segoe UI" panose="020B0502040204020203" pitchFamily="34" charset="0"/>
            </a:endParaRPr>
          </a:p>
          <a:p>
            <a:pPr marL="285750" lvl="2" indent="-285750" defTabSz="1172214">
              <a:lnSpc>
                <a:spcPct val="100000"/>
              </a:lnSpc>
              <a:buSzPct val="100000"/>
            </a:pPr>
            <a:r>
              <a:rPr lang="en-US" sz="1800" dirty="0">
                <a:solidFill>
                  <a:prstClr val="black"/>
                </a:solidFill>
                <a:latin typeface="+mn-lt"/>
                <a:cs typeface="Segoe UI" panose="020B0502040204020203" pitchFamily="34" charset="0"/>
              </a:rPr>
              <a:t>Ongoing enhancements &amp; break-fix support</a:t>
            </a:r>
          </a:p>
          <a:p>
            <a:pPr marL="285750" lvl="2" indent="-285750" defTabSz="1172214">
              <a:lnSpc>
                <a:spcPct val="100000"/>
              </a:lnSpc>
              <a:buSzPct val="100000"/>
            </a:pPr>
            <a:r>
              <a:rPr lang="en-US" sz="1800" dirty="0">
                <a:solidFill>
                  <a:prstClr val="black"/>
                </a:solidFill>
                <a:latin typeface="+mn-lt"/>
                <a:cs typeface="Segoe UI" panose="020B0502040204020203" pitchFamily="34" charset="0"/>
              </a:rPr>
              <a:t>3rd party vendor collaboration and management </a:t>
            </a:r>
          </a:p>
          <a:p>
            <a:pPr marL="285750" lvl="2" indent="-285750" defTabSz="1172214">
              <a:lnSpc>
                <a:spcPct val="100000"/>
              </a:lnSpc>
              <a:buSzPct val="100000"/>
            </a:pPr>
            <a:r>
              <a:rPr lang="en-US" sz="1800" dirty="0">
                <a:solidFill>
                  <a:prstClr val="black"/>
                </a:solidFill>
                <a:latin typeface="+mn-lt"/>
                <a:cs typeface="Segoe UI" panose="020B0502040204020203" pitchFamily="34" charset="0"/>
              </a:rPr>
              <a:t>Business process support &amp; change management </a:t>
            </a:r>
            <a:endParaRPr lang="en-GB" sz="1800" dirty="0">
              <a:solidFill>
                <a:prstClr val="black"/>
              </a:solidFill>
              <a:latin typeface="+mn-lt"/>
              <a:cs typeface="Segoe UI" panose="020B0502040204020203" pitchFamily="34" charset="0"/>
            </a:endParaRPr>
          </a:p>
          <a:p>
            <a:pPr marL="0" lvl="2" indent="0" defTabSz="1172214">
              <a:lnSpc>
                <a:spcPct val="110000"/>
              </a:lnSpc>
              <a:buSzPct val="100000"/>
              <a:buNone/>
            </a:pPr>
            <a:endParaRPr lang="en-US" sz="1600" dirty="0">
              <a:solidFill>
                <a:prstClr val="black"/>
              </a:solidFill>
              <a:latin typeface="+mj-lt"/>
              <a:cs typeface="Segoe UI" panose="020B0502040204020203" pitchFamily="34" charset="0"/>
            </a:endParaRPr>
          </a:p>
        </p:txBody>
      </p:sp>
      <p:grpSp>
        <p:nvGrpSpPr>
          <p:cNvPr id="10" name="Group 9">
            <a:extLst>
              <a:ext uri="{FF2B5EF4-FFF2-40B4-BE49-F238E27FC236}">
                <a16:creationId xmlns:a16="http://schemas.microsoft.com/office/drawing/2014/main" id="{630D1C23-7081-4AF7-8312-F815D9CA7F7A}"/>
              </a:ext>
            </a:extLst>
          </p:cNvPr>
          <p:cNvGrpSpPr/>
          <p:nvPr/>
        </p:nvGrpSpPr>
        <p:grpSpPr>
          <a:xfrm>
            <a:off x="7460674" y="1661978"/>
            <a:ext cx="4817333" cy="2046714"/>
            <a:chOff x="836841" y="3778857"/>
            <a:chExt cx="4817333" cy="2046714"/>
          </a:xfrm>
        </p:grpSpPr>
        <p:pic>
          <p:nvPicPr>
            <p:cNvPr id="12" name="Picture 6" descr="Image result for microsoft logo">
              <a:extLst>
                <a:ext uri="{FF2B5EF4-FFF2-40B4-BE49-F238E27FC236}">
                  <a16:creationId xmlns:a16="http://schemas.microsoft.com/office/drawing/2014/main" id="{F0DB9345-59F6-4779-8672-BF7ED66B030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 t="32562" r="74916" b="34953"/>
            <a:stretch/>
          </p:blipFill>
          <p:spPr bwMode="auto">
            <a:xfrm>
              <a:off x="918198" y="3778857"/>
              <a:ext cx="612429" cy="57034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F0DD8DD-38E4-4B60-847C-548BFB078E42}"/>
                </a:ext>
              </a:extLst>
            </p:cNvPr>
            <p:cNvSpPr txBox="1"/>
            <p:nvPr/>
          </p:nvSpPr>
          <p:spPr>
            <a:xfrm>
              <a:off x="836841" y="3778857"/>
              <a:ext cx="4817333" cy="2046714"/>
            </a:xfrm>
            <a:prstGeom prst="rect">
              <a:avLst/>
            </a:prstGeom>
            <a:noFill/>
          </p:spPr>
          <p:txBody>
            <a:bodyPr wrap="square" rtlCol="0">
              <a:spAutoFit/>
            </a:bodyPr>
            <a:lstStyle/>
            <a:p>
              <a:r>
                <a:rPr lang="en-US" sz="2800" b="1" dirty="0">
                  <a:solidFill>
                    <a:srgbClr val="737375"/>
                  </a:solidFill>
                  <a:latin typeface="Segoe UI Semibold" panose="020B0702040204020203" pitchFamily="34" charset="0"/>
                  <a:cs typeface="Segoe UI Semibold" panose="020B0702040204020203" pitchFamily="34" charset="0"/>
                </a:rPr>
                <a:t>       </a:t>
              </a:r>
              <a:r>
                <a:rPr lang="en-US" sz="3200" b="1" spc="-100" dirty="0">
                  <a:solidFill>
                    <a:srgbClr val="737375"/>
                  </a:solidFill>
                  <a:latin typeface="Segoe UI Semibold" panose="020B0702040204020203" pitchFamily="34" charset="0"/>
                  <a:cs typeface="Segoe UI Semibold" panose="020B0702040204020203" pitchFamily="34" charset="0"/>
                </a:rPr>
                <a:t>M</a:t>
              </a:r>
              <a:r>
                <a:rPr lang="en-US" sz="3200" spc="-100" dirty="0">
                  <a:solidFill>
                    <a:srgbClr val="737375"/>
                  </a:solidFill>
                  <a:latin typeface="Segoe UI Semibold" panose="020B0702040204020203" pitchFamily="34" charset="0"/>
                  <a:cs typeface="Segoe UI Semibold" panose="020B0702040204020203" pitchFamily="34" charset="0"/>
                </a:rPr>
                <a:t>icrosoft Operations</a:t>
              </a:r>
              <a:r>
                <a:rPr lang="en-US" sz="2400" spc="-100" dirty="0">
                  <a:solidFill>
                    <a:srgbClr val="737375"/>
                  </a:solidFill>
                  <a:latin typeface="Segoe UI Semibold" panose="020B0702040204020203" pitchFamily="34" charset="0"/>
                  <a:cs typeface="Segoe UI Semibold" panose="020B0702040204020203" pitchFamily="34" charset="0"/>
                </a:rPr>
                <a:t> </a:t>
              </a:r>
            </a:p>
            <a:p>
              <a:pPr>
                <a:spcBef>
                  <a:spcPts val="1800"/>
                </a:spcBef>
              </a:pPr>
              <a:r>
                <a:rPr lang="en-US" sz="2000" b="1" dirty="0">
                  <a:latin typeface="+mj-lt"/>
                </a:rPr>
                <a:t>Team Size: </a:t>
              </a:r>
              <a:r>
                <a:rPr lang="en-US" sz="2000" dirty="0">
                  <a:latin typeface="+mj-lt"/>
                </a:rPr>
                <a:t>80 </a:t>
              </a:r>
              <a:endParaRPr lang="en-US" sz="2000" b="1" dirty="0">
                <a:latin typeface="+mj-lt"/>
              </a:endParaRPr>
            </a:p>
            <a:p>
              <a:r>
                <a:rPr lang="en-US" sz="2000" b="1" dirty="0">
                  <a:latin typeface="+mj-lt"/>
                </a:rPr>
                <a:t>Locations: </a:t>
              </a:r>
              <a:r>
                <a:rPr lang="en-US" sz="2000" dirty="0">
                  <a:latin typeface="+mj-lt"/>
                </a:rPr>
                <a:t>Seattle, India, Reno, Dublin</a:t>
              </a:r>
            </a:p>
            <a:p>
              <a:r>
                <a:rPr lang="en-US" sz="2000" b="1" dirty="0">
                  <a:latin typeface="+mj-lt"/>
                </a:rPr>
                <a:t>Duration: </a:t>
              </a:r>
              <a:r>
                <a:rPr lang="en-US" sz="2000" dirty="0">
                  <a:latin typeface="+mj-lt"/>
                </a:rPr>
                <a:t>2015 to Present</a:t>
              </a:r>
            </a:p>
            <a:p>
              <a:r>
                <a:rPr lang="en-US" sz="2000" b="1" dirty="0">
                  <a:latin typeface="+mj-lt"/>
                </a:rPr>
                <a:t>Industry:  </a:t>
              </a:r>
              <a:r>
                <a:rPr lang="en-US" sz="2000" dirty="0">
                  <a:latin typeface="+mj-lt"/>
                </a:rPr>
                <a:t>High Tech</a:t>
              </a:r>
            </a:p>
          </p:txBody>
        </p:sp>
      </p:grpSp>
    </p:spTree>
    <p:extLst>
      <p:ext uri="{BB962C8B-B14F-4D97-AF65-F5344CB8AC3E}">
        <p14:creationId xmlns:p14="http://schemas.microsoft.com/office/powerpoint/2010/main" val="2151236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9B16F94-7FD9-4024-8973-DE50A6EC9ABA}"/>
              </a:ext>
            </a:extLst>
          </p:cNvPr>
          <p:cNvSpPr/>
          <p:nvPr/>
        </p:nvSpPr>
        <p:spPr>
          <a:xfrm>
            <a:off x="0" y="-18538"/>
            <a:ext cx="14630400" cy="125254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76806"/>
            <a:endParaRPr lang="en-US" sz="1500">
              <a:solidFill>
                <a:prstClr val="white"/>
              </a:solidFill>
              <a:latin typeface="Segoe UI"/>
            </a:endParaRPr>
          </a:p>
        </p:txBody>
      </p:sp>
      <p:sp>
        <p:nvSpPr>
          <p:cNvPr id="2" name="object 2"/>
          <p:cNvSpPr/>
          <p:nvPr/>
        </p:nvSpPr>
        <p:spPr>
          <a:xfrm>
            <a:off x="1270" y="32109"/>
            <a:ext cx="14629130" cy="1188720"/>
          </a:xfrm>
          <a:custGeom>
            <a:avLst/>
            <a:gdLst/>
            <a:ahLst/>
            <a:cxnLst/>
            <a:rect l="l" t="t" r="r" b="b"/>
            <a:pathLst>
              <a:path w="14629130" h="1188720">
                <a:moveTo>
                  <a:pt x="0" y="1188720"/>
                </a:moveTo>
                <a:lnTo>
                  <a:pt x="14629130" y="1188720"/>
                </a:lnTo>
                <a:lnTo>
                  <a:pt x="14629130" y="0"/>
                </a:lnTo>
                <a:lnTo>
                  <a:pt x="0" y="0"/>
                </a:lnTo>
                <a:lnTo>
                  <a:pt x="0" y="1188720"/>
                </a:lnTo>
                <a:close/>
              </a:path>
            </a:pathLst>
          </a:custGeom>
          <a:solidFill>
            <a:srgbClr val="0070C0"/>
          </a:solidFill>
        </p:spPr>
        <p:txBody>
          <a:bodyPr wrap="square" lIns="0" tIns="0" rIns="0" bIns="0" rtlCol="0"/>
          <a:lstStyle/>
          <a:p>
            <a:endParaRPr sz="1800"/>
          </a:p>
        </p:txBody>
      </p:sp>
      <p:sp>
        <p:nvSpPr>
          <p:cNvPr id="3" name="object 3"/>
          <p:cNvSpPr/>
          <p:nvPr/>
        </p:nvSpPr>
        <p:spPr>
          <a:xfrm>
            <a:off x="1270" y="1270"/>
            <a:ext cx="14630400" cy="1188720"/>
          </a:xfrm>
          <a:custGeom>
            <a:avLst/>
            <a:gdLst/>
            <a:ahLst/>
            <a:cxnLst/>
            <a:rect l="l" t="t" r="r" b="b"/>
            <a:pathLst>
              <a:path w="14630400" h="1188720">
                <a:moveTo>
                  <a:pt x="0" y="0"/>
                </a:moveTo>
                <a:lnTo>
                  <a:pt x="14630400" y="0"/>
                </a:lnTo>
                <a:lnTo>
                  <a:pt x="14630400" y="1188720"/>
                </a:lnTo>
                <a:lnTo>
                  <a:pt x="0" y="1188720"/>
                </a:lnTo>
                <a:lnTo>
                  <a:pt x="0" y="0"/>
                </a:lnTo>
                <a:close/>
              </a:path>
            </a:pathLst>
          </a:custGeom>
          <a:ln w="12700">
            <a:solidFill>
              <a:srgbClr val="026273"/>
            </a:solidFill>
          </a:ln>
        </p:spPr>
        <p:txBody>
          <a:bodyPr wrap="square" lIns="0" tIns="0" rIns="0" bIns="0" rtlCol="0"/>
          <a:lstStyle/>
          <a:p>
            <a:endParaRPr sz="1800"/>
          </a:p>
        </p:txBody>
      </p:sp>
      <p:sp>
        <p:nvSpPr>
          <p:cNvPr id="4" name="object 4"/>
          <p:cNvSpPr/>
          <p:nvPr/>
        </p:nvSpPr>
        <p:spPr>
          <a:xfrm>
            <a:off x="13005207" y="7722524"/>
            <a:ext cx="812450" cy="187036"/>
          </a:xfrm>
          <a:prstGeom prst="rect">
            <a:avLst/>
          </a:prstGeom>
          <a:blipFill>
            <a:blip r:embed="rId2" cstate="print"/>
            <a:stretch>
              <a:fillRect/>
            </a:stretch>
          </a:blipFill>
        </p:spPr>
        <p:txBody>
          <a:bodyPr wrap="square" lIns="0" tIns="0" rIns="0" bIns="0" rtlCol="0"/>
          <a:lstStyle/>
          <a:p>
            <a:endParaRPr sz="1800"/>
          </a:p>
        </p:txBody>
      </p:sp>
      <p:sp>
        <p:nvSpPr>
          <p:cNvPr id="5" name="object 5"/>
          <p:cNvSpPr txBox="1">
            <a:spLocks noGrp="1"/>
          </p:cNvSpPr>
          <p:nvPr>
            <p:ph type="title"/>
          </p:nvPr>
        </p:nvSpPr>
        <p:spPr>
          <a:xfrm>
            <a:off x="535940" y="236993"/>
            <a:ext cx="9124696" cy="628377"/>
          </a:xfrm>
          <a:prstGeom prst="rect">
            <a:avLst/>
          </a:prstGeom>
        </p:spPr>
        <p:txBody>
          <a:bodyPr vert="horz" wrap="square" lIns="0" tIns="12700" rIns="0" bIns="0" rtlCol="0" anchor="ctr">
            <a:spAutoFit/>
          </a:bodyPr>
          <a:lstStyle/>
          <a:p>
            <a:pPr marL="12700">
              <a:lnSpc>
                <a:spcPct val="100000"/>
              </a:lnSpc>
              <a:spcBef>
                <a:spcPts val="100"/>
              </a:spcBef>
            </a:pPr>
            <a:r>
              <a:rPr spc="-5" dirty="0">
                <a:solidFill>
                  <a:srgbClr val="FFFFFF"/>
                </a:solidFill>
              </a:rPr>
              <a:t>Macdonald Miller</a:t>
            </a:r>
            <a:r>
              <a:rPr spc="-30" dirty="0">
                <a:solidFill>
                  <a:srgbClr val="FFFFFF"/>
                </a:solidFill>
              </a:rPr>
              <a:t> </a:t>
            </a:r>
            <a:r>
              <a:rPr lang="en-US" spc="-30" dirty="0">
                <a:solidFill>
                  <a:srgbClr val="FFFFFF"/>
                </a:solidFill>
              </a:rPr>
              <a:t>- </a:t>
            </a:r>
            <a:r>
              <a:rPr lang="en-US" dirty="0">
                <a:solidFill>
                  <a:srgbClr val="FFFFFF"/>
                </a:solidFill>
              </a:rPr>
              <a:t>PowerBI</a:t>
            </a:r>
            <a:endParaRPr dirty="0"/>
          </a:p>
        </p:txBody>
      </p:sp>
      <p:sp>
        <p:nvSpPr>
          <p:cNvPr id="6" name="object 6"/>
          <p:cNvSpPr/>
          <p:nvPr/>
        </p:nvSpPr>
        <p:spPr>
          <a:xfrm>
            <a:off x="693169" y="3545841"/>
            <a:ext cx="4815839" cy="3949699"/>
          </a:xfrm>
          <a:prstGeom prst="rect">
            <a:avLst/>
          </a:prstGeom>
          <a:blipFill>
            <a:blip r:embed="rId3" cstate="print"/>
            <a:stretch>
              <a:fillRect/>
            </a:stretch>
          </a:blipFill>
        </p:spPr>
        <p:txBody>
          <a:bodyPr wrap="square" lIns="0" tIns="0" rIns="0" bIns="0" rtlCol="0"/>
          <a:lstStyle/>
          <a:p>
            <a:endParaRPr sz="1800"/>
          </a:p>
        </p:txBody>
      </p:sp>
      <p:sp>
        <p:nvSpPr>
          <p:cNvPr id="7" name="object 7"/>
          <p:cNvSpPr/>
          <p:nvPr/>
        </p:nvSpPr>
        <p:spPr>
          <a:xfrm>
            <a:off x="699516" y="3545841"/>
            <a:ext cx="5026660" cy="3271519"/>
          </a:xfrm>
          <a:prstGeom prst="rect">
            <a:avLst/>
          </a:prstGeom>
          <a:blipFill>
            <a:blip r:embed="rId4" cstate="print"/>
            <a:stretch>
              <a:fillRect/>
            </a:stretch>
          </a:blipFill>
        </p:spPr>
        <p:txBody>
          <a:bodyPr wrap="square" lIns="0" tIns="0" rIns="0" bIns="0" rtlCol="0"/>
          <a:lstStyle/>
          <a:p>
            <a:endParaRPr sz="1800"/>
          </a:p>
        </p:txBody>
      </p:sp>
      <p:sp>
        <p:nvSpPr>
          <p:cNvPr id="8" name="object 8"/>
          <p:cNvSpPr/>
          <p:nvPr/>
        </p:nvSpPr>
        <p:spPr>
          <a:xfrm>
            <a:off x="895097" y="3741420"/>
            <a:ext cx="4437379" cy="2682240"/>
          </a:xfrm>
          <a:prstGeom prst="rect">
            <a:avLst/>
          </a:prstGeom>
          <a:blipFill>
            <a:blip r:embed="rId5" cstate="print"/>
            <a:stretch>
              <a:fillRect/>
            </a:stretch>
          </a:blipFill>
        </p:spPr>
        <p:txBody>
          <a:bodyPr wrap="square" lIns="0" tIns="0" rIns="0" bIns="0" rtlCol="0"/>
          <a:lstStyle/>
          <a:p>
            <a:endParaRPr sz="1800"/>
          </a:p>
        </p:txBody>
      </p:sp>
      <p:sp>
        <p:nvSpPr>
          <p:cNvPr id="10" name="object 10"/>
          <p:cNvSpPr/>
          <p:nvPr/>
        </p:nvSpPr>
        <p:spPr>
          <a:xfrm>
            <a:off x="5947410" y="3309621"/>
            <a:ext cx="7870247" cy="4087875"/>
          </a:xfrm>
          <a:prstGeom prst="rect">
            <a:avLst/>
          </a:prstGeom>
          <a:blipFill>
            <a:blip r:embed="rId6" cstate="print"/>
            <a:stretch>
              <a:fillRect/>
            </a:stretch>
          </a:blipFill>
        </p:spPr>
        <p:txBody>
          <a:bodyPr wrap="square" lIns="0" tIns="0" rIns="0" bIns="0" rtlCol="0"/>
          <a:lstStyle/>
          <a:p>
            <a:endParaRPr sz="1800"/>
          </a:p>
        </p:txBody>
      </p:sp>
      <p:sp>
        <p:nvSpPr>
          <p:cNvPr id="11" name="object 11"/>
          <p:cNvSpPr/>
          <p:nvPr/>
        </p:nvSpPr>
        <p:spPr>
          <a:xfrm>
            <a:off x="1658620" y="1940562"/>
            <a:ext cx="2882899" cy="1211579"/>
          </a:xfrm>
          <a:prstGeom prst="rect">
            <a:avLst/>
          </a:prstGeom>
          <a:blipFill>
            <a:blip r:embed="rId7" cstate="print"/>
            <a:stretch>
              <a:fillRect/>
            </a:stretch>
          </a:blipFill>
        </p:spPr>
        <p:txBody>
          <a:bodyPr wrap="square" lIns="0" tIns="0" rIns="0" bIns="0" rtlCol="0"/>
          <a:lstStyle/>
          <a:p>
            <a:endParaRPr sz="1800"/>
          </a:p>
        </p:txBody>
      </p:sp>
      <p:sp>
        <p:nvSpPr>
          <p:cNvPr id="12" name="TextBox 11">
            <a:extLst>
              <a:ext uri="{FF2B5EF4-FFF2-40B4-BE49-F238E27FC236}">
                <a16:creationId xmlns:a16="http://schemas.microsoft.com/office/drawing/2014/main" id="{1FAA751A-0A90-42B4-9D4D-F4728F565281}"/>
              </a:ext>
            </a:extLst>
          </p:cNvPr>
          <p:cNvSpPr txBox="1"/>
          <p:nvPr/>
        </p:nvSpPr>
        <p:spPr>
          <a:xfrm>
            <a:off x="11129690" y="1272842"/>
            <a:ext cx="3500710" cy="1015663"/>
          </a:xfrm>
          <a:prstGeom prst="rect">
            <a:avLst/>
          </a:prstGeom>
          <a:noFill/>
        </p:spPr>
        <p:txBody>
          <a:bodyPr wrap="square" rtlCol="0">
            <a:spAutoFit/>
          </a:bodyPr>
          <a:lstStyle/>
          <a:p>
            <a:endParaRPr lang="en-US" sz="2000" dirty="0"/>
          </a:p>
          <a:p>
            <a:r>
              <a:rPr lang="en-US" sz="2000" b="1" dirty="0">
                <a:latin typeface="+mj-lt"/>
              </a:rPr>
              <a:t>Duration: </a:t>
            </a:r>
            <a:r>
              <a:rPr lang="en-US" sz="2000" dirty="0">
                <a:latin typeface="+mj-lt"/>
              </a:rPr>
              <a:t>2019 – Present</a:t>
            </a:r>
          </a:p>
          <a:p>
            <a:r>
              <a:rPr lang="en-US" sz="2000" b="1" dirty="0">
                <a:latin typeface="+mj-lt"/>
              </a:rPr>
              <a:t>Industry:</a:t>
            </a:r>
            <a:r>
              <a:rPr lang="en-US" sz="2000" dirty="0">
                <a:latin typeface="+mj-lt"/>
              </a:rPr>
              <a:t> Logistics</a:t>
            </a:r>
          </a:p>
        </p:txBody>
      </p:sp>
      <p:sp>
        <p:nvSpPr>
          <p:cNvPr id="13" name="TextBox 12">
            <a:extLst>
              <a:ext uri="{FF2B5EF4-FFF2-40B4-BE49-F238E27FC236}">
                <a16:creationId xmlns:a16="http://schemas.microsoft.com/office/drawing/2014/main" id="{10DEC474-9AC5-4B4F-9B6B-652DEB178427}"/>
              </a:ext>
            </a:extLst>
          </p:cNvPr>
          <p:cNvSpPr txBox="1"/>
          <p:nvPr/>
        </p:nvSpPr>
        <p:spPr>
          <a:xfrm>
            <a:off x="5726176" y="2211106"/>
            <a:ext cx="5861700" cy="984885"/>
          </a:xfrm>
          <a:prstGeom prst="rect">
            <a:avLst/>
          </a:prstGeom>
          <a:noFill/>
        </p:spPr>
        <p:txBody>
          <a:bodyPr wrap="square" rtlCol="0">
            <a:spAutoFit/>
          </a:bodyPr>
          <a:lstStyle/>
          <a:p>
            <a:pPr lvl="0"/>
            <a:r>
              <a:rPr lang="en-US" sz="2800" b="1" dirty="0">
                <a:solidFill>
                  <a:schemeClr val="accent2"/>
                </a:solidFill>
                <a:latin typeface="+mj-lt"/>
                <a:ea typeface="Calibri" panose="020F0502020204030204" pitchFamily="34" charset="0"/>
                <a:cs typeface="Segoe UI" panose="020B0502040204020203" pitchFamily="34" charset="0"/>
              </a:rPr>
              <a:t>Ongoing Partnership</a:t>
            </a:r>
            <a:endParaRPr lang="en-US" sz="2800" dirty="0">
              <a:solidFill>
                <a:schemeClr val="accent2"/>
              </a:solidFill>
              <a:latin typeface="+mj-lt"/>
              <a:cs typeface="Segoe UI" panose="020B0502040204020203" pitchFamily="34" charset="0"/>
            </a:endParaRPr>
          </a:p>
          <a:p>
            <a:pPr marL="285750" indent="-285750">
              <a:spcBef>
                <a:spcPts val="1200"/>
              </a:spcBef>
              <a:spcAft>
                <a:spcPts val="1200"/>
              </a:spcAft>
              <a:buFont typeface="Arial" panose="020B0604020202020204" pitchFamily="34" charset="0"/>
              <a:buChar char="•"/>
            </a:pPr>
            <a:r>
              <a:rPr lang="en-US" sz="2000" dirty="0">
                <a:cs typeface="Segoe UI" panose="020B0502040204020203" pitchFamily="34" charset="0"/>
              </a:rPr>
              <a:t>Data &amp; Analytics resource supporting PowerBI</a:t>
            </a:r>
          </a:p>
        </p:txBody>
      </p:sp>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78D8C7-46A2-4BA3-81E7-6075BA0AFCDF}"/>
              </a:ext>
            </a:extLst>
          </p:cNvPr>
          <p:cNvSpPr>
            <a:spLocks noGrp="1"/>
          </p:cNvSpPr>
          <p:nvPr>
            <p:ph type="title"/>
          </p:nvPr>
        </p:nvSpPr>
        <p:spPr/>
        <p:txBody>
          <a:bodyPr/>
          <a:lstStyle/>
          <a:p>
            <a:r>
              <a:rPr lang="en-US" dirty="0"/>
              <a:t>End-end </a:t>
            </a:r>
          </a:p>
        </p:txBody>
      </p:sp>
    </p:spTree>
    <p:extLst>
      <p:ext uri="{BB962C8B-B14F-4D97-AF65-F5344CB8AC3E}">
        <p14:creationId xmlns:p14="http://schemas.microsoft.com/office/powerpoint/2010/main" val="4006603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BA2805-A4EC-47EE-8619-5CEF82D8085C}"/>
              </a:ext>
            </a:extLst>
          </p:cNvPr>
          <p:cNvSpPr/>
          <p:nvPr/>
        </p:nvSpPr>
        <p:spPr>
          <a:xfrm>
            <a:off x="0" y="-18538"/>
            <a:ext cx="14630400" cy="125254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76806"/>
            <a:endParaRPr lang="en-US" sz="1500">
              <a:solidFill>
                <a:prstClr val="white"/>
              </a:solidFill>
              <a:latin typeface="Segoe UI"/>
            </a:endParaRPr>
          </a:p>
        </p:txBody>
      </p:sp>
      <p:sp>
        <p:nvSpPr>
          <p:cNvPr id="2" name="Title 1">
            <a:extLst>
              <a:ext uri="{FF2B5EF4-FFF2-40B4-BE49-F238E27FC236}">
                <a16:creationId xmlns:a16="http://schemas.microsoft.com/office/drawing/2014/main" id="{B0088F94-B25D-4165-A05B-C919FE124538}"/>
              </a:ext>
            </a:extLst>
          </p:cNvPr>
          <p:cNvSpPr>
            <a:spLocks noGrp="1"/>
          </p:cNvSpPr>
          <p:nvPr>
            <p:ph type="title"/>
          </p:nvPr>
        </p:nvSpPr>
        <p:spPr/>
        <p:txBody>
          <a:bodyPr/>
          <a:lstStyle/>
          <a:p>
            <a:r>
              <a:rPr lang="en-US" dirty="0"/>
              <a:t>Alorica - Data Lake &amp; Analytics Implementation</a:t>
            </a:r>
          </a:p>
        </p:txBody>
      </p:sp>
      <p:sp>
        <p:nvSpPr>
          <p:cNvPr id="10" name="TextBox 9">
            <a:extLst>
              <a:ext uri="{FF2B5EF4-FFF2-40B4-BE49-F238E27FC236}">
                <a16:creationId xmlns:a16="http://schemas.microsoft.com/office/drawing/2014/main" id="{7D2F2B66-DDE5-4864-A22D-CB25B97C1045}"/>
              </a:ext>
            </a:extLst>
          </p:cNvPr>
          <p:cNvSpPr txBox="1"/>
          <p:nvPr/>
        </p:nvSpPr>
        <p:spPr>
          <a:xfrm>
            <a:off x="457200" y="1905484"/>
            <a:ext cx="5861700" cy="3570208"/>
          </a:xfrm>
          <a:prstGeom prst="rect">
            <a:avLst/>
          </a:prstGeom>
          <a:noFill/>
        </p:spPr>
        <p:txBody>
          <a:bodyPr wrap="square" rtlCol="0">
            <a:spAutoFit/>
          </a:bodyPr>
          <a:lstStyle/>
          <a:p>
            <a:pPr lvl="0"/>
            <a:r>
              <a:rPr lang="en-US" sz="2800" b="1" dirty="0">
                <a:solidFill>
                  <a:schemeClr val="accent2"/>
                </a:solidFill>
                <a:latin typeface="+mj-lt"/>
                <a:ea typeface="Calibri" panose="020F0502020204030204" pitchFamily="34" charset="0"/>
                <a:cs typeface="Segoe UI" panose="020B0502040204020203" pitchFamily="34" charset="0"/>
              </a:rPr>
              <a:t>Ongoing Partnership</a:t>
            </a:r>
            <a:endParaRPr lang="en-US" sz="2800" dirty="0">
              <a:solidFill>
                <a:schemeClr val="accent2"/>
              </a:solidFill>
              <a:latin typeface="+mj-lt"/>
              <a:cs typeface="Segoe UI" panose="020B0502040204020203" pitchFamily="34" charset="0"/>
            </a:endParaRPr>
          </a:p>
          <a:p>
            <a:pPr marL="285750" indent="-285750">
              <a:spcBef>
                <a:spcPts val="1200"/>
              </a:spcBef>
              <a:spcAft>
                <a:spcPts val="1200"/>
              </a:spcAft>
              <a:buFont typeface="Arial" panose="020B0604020202020204" pitchFamily="34" charset="0"/>
              <a:buChar char="•"/>
            </a:pPr>
            <a:r>
              <a:rPr lang="en-US" sz="1600" dirty="0">
                <a:cs typeface="Segoe UI" panose="020B0502040204020203" pitchFamily="34" charset="0"/>
              </a:rPr>
              <a:t>27-30 full-time Affirma resources including Scrum Master, Solution Architects, Application Engineers &amp; Data Engineers </a:t>
            </a:r>
          </a:p>
          <a:p>
            <a:pPr marL="285750" indent="-285750">
              <a:spcAft>
                <a:spcPts val="1200"/>
              </a:spcAft>
              <a:buFont typeface="Arial" panose="020B0604020202020204" pitchFamily="34" charset="0"/>
              <a:buChar char="•"/>
            </a:pPr>
            <a:r>
              <a:rPr lang="en-US" sz="1600" dirty="0">
                <a:cs typeface="Segoe UI" panose="020B0502040204020203" pitchFamily="34" charset="0"/>
              </a:rPr>
              <a:t>Azure Data Lake Solution with 30+ complex data sources across fragmented enterprise environments</a:t>
            </a:r>
          </a:p>
          <a:p>
            <a:pPr marL="285750" indent="-285750">
              <a:spcAft>
                <a:spcPts val="1200"/>
              </a:spcAft>
              <a:buFont typeface="Arial" panose="020B0604020202020204" pitchFamily="34" charset="0"/>
              <a:buChar char="•"/>
            </a:pPr>
            <a:r>
              <a:rPr lang="en-US" sz="1600" dirty="0">
                <a:cs typeface="Segoe UI" panose="020B0502040204020203" pitchFamily="34" charset="0"/>
              </a:rPr>
              <a:t>Cloud-first, API-driven architecture built to scale</a:t>
            </a:r>
          </a:p>
          <a:p>
            <a:pPr marL="285750" indent="-285750">
              <a:spcAft>
                <a:spcPts val="1200"/>
              </a:spcAft>
              <a:buFont typeface="Arial" panose="020B0604020202020204" pitchFamily="34" charset="0"/>
              <a:buChar char="•"/>
            </a:pPr>
            <a:r>
              <a:rPr lang="en-US" sz="1600" dirty="0">
                <a:cs typeface="Segoe UI" panose="020B0502040204020203" pitchFamily="34" charset="0"/>
              </a:rPr>
              <a:t>Running agile scrum methodology with 2 sprint cycles across complex multi-org environment</a:t>
            </a:r>
          </a:p>
          <a:p>
            <a:pPr marL="285750" indent="-285750">
              <a:spcAft>
                <a:spcPts val="1200"/>
              </a:spcAft>
              <a:buFont typeface="Arial" panose="020B0604020202020204" pitchFamily="34" charset="0"/>
              <a:buChar char="•"/>
            </a:pPr>
            <a:r>
              <a:rPr lang="en-US" sz="1600" dirty="0">
                <a:cs typeface="Segoe UI" panose="020B0502040204020203" pitchFamily="34" charset="0"/>
              </a:rPr>
              <a:t>Flexible resourcing with ability to scale up or down on monthly basis</a:t>
            </a:r>
          </a:p>
        </p:txBody>
      </p:sp>
      <p:sp>
        <p:nvSpPr>
          <p:cNvPr id="12" name="TextBox 11">
            <a:extLst>
              <a:ext uri="{FF2B5EF4-FFF2-40B4-BE49-F238E27FC236}">
                <a16:creationId xmlns:a16="http://schemas.microsoft.com/office/drawing/2014/main" id="{4AB643CE-2A71-4F6E-A5AF-65F7DA46CB6A}"/>
              </a:ext>
            </a:extLst>
          </p:cNvPr>
          <p:cNvSpPr txBox="1"/>
          <p:nvPr/>
        </p:nvSpPr>
        <p:spPr>
          <a:xfrm>
            <a:off x="10415628" y="2157678"/>
            <a:ext cx="3759700" cy="1508105"/>
          </a:xfrm>
          <a:prstGeom prst="rect">
            <a:avLst/>
          </a:prstGeom>
          <a:noFill/>
        </p:spPr>
        <p:txBody>
          <a:bodyPr wrap="square" rtlCol="0">
            <a:spAutoFit/>
          </a:bodyPr>
          <a:lstStyle/>
          <a:p>
            <a:r>
              <a:rPr lang="en-US" sz="1800" b="1" dirty="0">
                <a:latin typeface="+mj-lt"/>
              </a:rPr>
              <a:t>Team Size: </a:t>
            </a:r>
            <a:r>
              <a:rPr lang="en-US" sz="1800" dirty="0">
                <a:latin typeface="+mj-lt"/>
              </a:rPr>
              <a:t>~30</a:t>
            </a:r>
          </a:p>
          <a:p>
            <a:r>
              <a:rPr lang="en-US" sz="1800" b="1" dirty="0">
                <a:latin typeface="+mj-lt"/>
              </a:rPr>
              <a:t>Location: </a:t>
            </a:r>
            <a:r>
              <a:rPr lang="en-US" sz="1800" dirty="0">
                <a:latin typeface="+mj-lt"/>
              </a:rPr>
              <a:t>Seattle, India</a:t>
            </a:r>
          </a:p>
          <a:p>
            <a:r>
              <a:rPr lang="en-US" sz="1800" b="1" dirty="0">
                <a:latin typeface="+mj-lt"/>
              </a:rPr>
              <a:t>Duration: </a:t>
            </a:r>
            <a:r>
              <a:rPr lang="en-US" sz="1800" dirty="0">
                <a:latin typeface="+mj-lt"/>
              </a:rPr>
              <a:t>Jan 2019 – Present</a:t>
            </a:r>
          </a:p>
          <a:p>
            <a:r>
              <a:rPr lang="en-US" sz="1800" b="1" dirty="0">
                <a:latin typeface="+mj-lt"/>
              </a:rPr>
              <a:t>Industry: </a:t>
            </a:r>
            <a:r>
              <a:rPr lang="en-US" sz="1800" dirty="0">
                <a:latin typeface="+mj-lt"/>
              </a:rPr>
              <a:t>Customer Service</a:t>
            </a:r>
          </a:p>
          <a:p>
            <a:endParaRPr lang="en-US" sz="2000" dirty="0">
              <a:latin typeface="+mj-lt"/>
            </a:endParaRPr>
          </a:p>
        </p:txBody>
      </p:sp>
      <p:sp>
        <p:nvSpPr>
          <p:cNvPr id="11" name="Rectangle 10">
            <a:extLst>
              <a:ext uri="{FF2B5EF4-FFF2-40B4-BE49-F238E27FC236}">
                <a16:creationId xmlns:a16="http://schemas.microsoft.com/office/drawing/2014/main" id="{33392E77-EB89-4D4D-9F34-762A2B9788B5}"/>
              </a:ext>
            </a:extLst>
          </p:cNvPr>
          <p:cNvSpPr/>
          <p:nvPr/>
        </p:nvSpPr>
        <p:spPr>
          <a:xfrm>
            <a:off x="12899571" y="7628166"/>
            <a:ext cx="957943" cy="323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Image result for alorica building">
            <a:extLst>
              <a:ext uri="{FF2B5EF4-FFF2-40B4-BE49-F238E27FC236}">
                <a16:creationId xmlns:a16="http://schemas.microsoft.com/office/drawing/2014/main" id="{86091D92-9E0A-4123-B885-51400B6F895F}"/>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l="20404" t="21327" r="20044" b="31764"/>
          <a:stretch/>
        </p:blipFill>
        <p:spPr bwMode="auto">
          <a:xfrm>
            <a:off x="7193291" y="3690588"/>
            <a:ext cx="6444674" cy="338417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alorica">
            <a:extLst>
              <a:ext uri="{FF2B5EF4-FFF2-40B4-BE49-F238E27FC236}">
                <a16:creationId xmlns:a16="http://schemas.microsoft.com/office/drawing/2014/main" id="{F6BB8327-96ED-487F-AD16-BF0C63AACED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45951" y="2591690"/>
            <a:ext cx="2236422" cy="64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1584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0E2FE1D-2BA7-496C-87C9-3A5A63E54F02}"/>
              </a:ext>
            </a:extLst>
          </p:cNvPr>
          <p:cNvSpPr/>
          <p:nvPr/>
        </p:nvSpPr>
        <p:spPr>
          <a:xfrm>
            <a:off x="0" y="-18538"/>
            <a:ext cx="14630400" cy="125254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76806"/>
            <a:endParaRPr lang="en-US" sz="1500">
              <a:solidFill>
                <a:prstClr val="white"/>
              </a:solidFill>
              <a:latin typeface="Segoe UI"/>
            </a:endParaRPr>
          </a:p>
        </p:txBody>
      </p:sp>
      <p:sp>
        <p:nvSpPr>
          <p:cNvPr id="3" name="Title 2">
            <a:extLst>
              <a:ext uri="{FF2B5EF4-FFF2-40B4-BE49-F238E27FC236}">
                <a16:creationId xmlns:a16="http://schemas.microsoft.com/office/drawing/2014/main" id="{5C22E6AF-B2D8-42AE-AB96-18545CE8613B}"/>
              </a:ext>
            </a:extLst>
          </p:cNvPr>
          <p:cNvSpPr>
            <a:spLocks noGrp="1"/>
          </p:cNvSpPr>
          <p:nvPr>
            <p:ph type="title"/>
          </p:nvPr>
        </p:nvSpPr>
        <p:spPr>
          <a:xfrm>
            <a:off x="457200" y="229986"/>
            <a:ext cx="13716000" cy="640080"/>
          </a:xfrm>
        </p:spPr>
        <p:txBody>
          <a:bodyPr>
            <a:normAutofit/>
          </a:bodyPr>
          <a:lstStyle/>
          <a:p>
            <a:r>
              <a:rPr lang="en-US" dirty="0"/>
              <a:t>Crane Aerospace – Data Lake </a:t>
            </a:r>
          </a:p>
        </p:txBody>
      </p:sp>
      <p:sp>
        <p:nvSpPr>
          <p:cNvPr id="7" name="TextBox 6">
            <a:extLst>
              <a:ext uri="{FF2B5EF4-FFF2-40B4-BE49-F238E27FC236}">
                <a16:creationId xmlns:a16="http://schemas.microsoft.com/office/drawing/2014/main" id="{795A442D-9D1E-4335-B2B8-134ECBFD5BF1}"/>
              </a:ext>
            </a:extLst>
          </p:cNvPr>
          <p:cNvSpPr txBox="1"/>
          <p:nvPr/>
        </p:nvSpPr>
        <p:spPr>
          <a:xfrm>
            <a:off x="457200" y="1541368"/>
            <a:ext cx="6858000" cy="6121997"/>
          </a:xfrm>
          <a:prstGeom prst="rect">
            <a:avLst/>
          </a:prstGeom>
          <a:noFill/>
        </p:spPr>
        <p:txBody>
          <a:bodyPr wrap="square" rtlCol="0">
            <a:spAutoFit/>
          </a:bodyPr>
          <a:lstStyle/>
          <a:p>
            <a:pPr>
              <a:lnSpc>
                <a:spcPct val="120000"/>
              </a:lnSpc>
              <a:buClr>
                <a:srgbClr val="F36F21"/>
              </a:buClr>
              <a:buSzPct val="75000"/>
            </a:pPr>
            <a:r>
              <a:rPr lang="en-US" sz="2800" b="1" dirty="0">
                <a:solidFill>
                  <a:schemeClr val="accent2"/>
                </a:solidFill>
                <a:latin typeface="+mj-lt"/>
                <a:cs typeface="Segoe UI" panose="020B0502040204020203" pitchFamily="34" charset="0"/>
              </a:rPr>
              <a:t>Business Need</a:t>
            </a:r>
          </a:p>
          <a:p>
            <a:pPr>
              <a:lnSpc>
                <a:spcPct val="120000"/>
              </a:lnSpc>
            </a:pPr>
            <a:r>
              <a:rPr lang="en-US" sz="1600" dirty="0">
                <a:cs typeface="Segoe UI" panose="020B0502040204020203" pitchFamily="34" charset="0"/>
              </a:rPr>
              <a:t>Crane Aerospace was looking for a vendor to create data pipelines from their testing equipment to be able to provide analytics on the gigabytes of test data created every month.  Crane creates hundreds of flat files per day on a server that could not be shut down or modified due to government restrictions.  Therefore, Crane was looking for a solution to gather the files and create a pipeline to a data lake for reporting and analytics all while being able to archive the files off existing expensive on premise file servers</a:t>
            </a:r>
            <a:r>
              <a:rPr lang="en-US" sz="1600" dirty="0">
                <a:latin typeface="+mj-lt"/>
                <a:cs typeface="Segoe UI" panose="020B0502040204020203" pitchFamily="34" charset="0"/>
              </a:rPr>
              <a:t>. </a:t>
            </a:r>
          </a:p>
          <a:p>
            <a:pPr>
              <a:lnSpc>
                <a:spcPct val="120000"/>
              </a:lnSpc>
            </a:pPr>
            <a:r>
              <a:rPr lang="en-US" sz="1600" dirty="0">
                <a:latin typeface="+mj-lt"/>
                <a:cs typeface="Segoe UI" panose="020B0502040204020203" pitchFamily="34" charset="0"/>
              </a:rPr>
              <a:t> </a:t>
            </a:r>
            <a:endParaRPr lang="en-US" sz="1200" dirty="0">
              <a:latin typeface="+mj-lt"/>
              <a:cs typeface="Segoe UI" panose="020B0502040204020203" pitchFamily="34" charset="0"/>
            </a:endParaRPr>
          </a:p>
          <a:p>
            <a:pPr>
              <a:lnSpc>
                <a:spcPct val="120000"/>
              </a:lnSpc>
              <a:buClr>
                <a:srgbClr val="F36F21"/>
              </a:buClr>
              <a:buSzPct val="75000"/>
            </a:pPr>
            <a:r>
              <a:rPr lang="en-US" sz="2800" b="1" dirty="0">
                <a:solidFill>
                  <a:schemeClr val="accent2"/>
                </a:solidFill>
                <a:latin typeface="+mj-lt"/>
                <a:cs typeface="Segoe UI" panose="020B0502040204020203" pitchFamily="34" charset="0"/>
              </a:rPr>
              <a:t>What We Did </a:t>
            </a:r>
          </a:p>
          <a:p>
            <a:pPr marL="171443" indent="-171443">
              <a:lnSpc>
                <a:spcPct val="120000"/>
              </a:lnSpc>
              <a:buFont typeface="Arial" panose="020B0604020202020204" pitchFamily="34" charset="0"/>
              <a:buChar char="•"/>
            </a:pPr>
            <a:r>
              <a:rPr lang="en-US" sz="1600" dirty="0">
                <a:cs typeface="Segoe UI" panose="020B0502040204020203" pitchFamily="34" charset="0"/>
              </a:rPr>
              <a:t>Affirma designed an ETL and data lake; with file ingestion through Azure data factory and transformation using </a:t>
            </a:r>
            <a:r>
              <a:rPr lang="en-US" sz="1600" dirty="0" err="1">
                <a:cs typeface="Segoe UI" panose="020B0502040204020203" pitchFamily="34" charset="0"/>
              </a:rPr>
              <a:t>pySpark</a:t>
            </a:r>
            <a:r>
              <a:rPr lang="en-US" sz="1600" dirty="0">
                <a:cs typeface="Segoe UI" panose="020B0502040204020203" pitchFamily="34" charset="0"/>
              </a:rPr>
              <a:t> in </a:t>
            </a:r>
            <a:r>
              <a:rPr lang="en-US" sz="1600" dirty="0" err="1">
                <a:cs typeface="Segoe UI" panose="020B0502040204020203" pitchFamily="34" charset="0"/>
              </a:rPr>
              <a:t>HDInisghts</a:t>
            </a:r>
            <a:r>
              <a:rPr lang="en-US" sz="1600" dirty="0">
                <a:cs typeface="Segoe UI" panose="020B0502040204020203" pitchFamily="34" charset="0"/>
              </a:rPr>
              <a:t>.</a:t>
            </a:r>
          </a:p>
          <a:p>
            <a:pPr marL="171443" indent="-171443">
              <a:lnSpc>
                <a:spcPct val="120000"/>
              </a:lnSpc>
              <a:buFont typeface="Arial" panose="020B0604020202020204" pitchFamily="34" charset="0"/>
              <a:buChar char="•"/>
            </a:pPr>
            <a:r>
              <a:rPr lang="en-US" sz="1600" dirty="0">
                <a:cs typeface="Segoe UI" panose="020B0502040204020203" pitchFamily="34" charset="0"/>
              </a:rPr>
              <a:t>The raw data and files was kept in the data lake while the process transformed the data into a SQL database for analytic consumption and reporting in PowerBI.</a:t>
            </a:r>
          </a:p>
          <a:p>
            <a:pPr marL="171443" indent="-171443">
              <a:lnSpc>
                <a:spcPct val="120000"/>
              </a:lnSpc>
              <a:buFont typeface="Arial" panose="020B0604020202020204" pitchFamily="34" charset="0"/>
              <a:buChar char="•"/>
            </a:pPr>
            <a:r>
              <a:rPr lang="en-US" sz="1600" dirty="0">
                <a:cs typeface="Segoe UI" panose="020B0502040204020203" pitchFamily="34" charset="0"/>
              </a:rPr>
              <a:t>Business units we able to see the data on the requested 6-hour batch process from file server to PowerBI for new measurements and analytics on test equipment throughput and results. </a:t>
            </a:r>
          </a:p>
        </p:txBody>
      </p:sp>
      <p:pic>
        <p:nvPicPr>
          <p:cNvPr id="1032" name="Picture 8">
            <a:extLst>
              <a:ext uri="{FF2B5EF4-FFF2-40B4-BE49-F238E27FC236}">
                <a16:creationId xmlns:a16="http://schemas.microsoft.com/office/drawing/2014/main" id="{62CFCF22-8A01-4B80-BE4A-0464268FEC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78300" y="4291198"/>
            <a:ext cx="1200205" cy="171618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E761150-A4AD-4703-A4D5-FE3B473B9A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7973" y="4391913"/>
            <a:ext cx="1366143" cy="161453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A119A47E-6D28-413C-AAB6-2DA4D9F561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75704" y="4416658"/>
            <a:ext cx="1579531" cy="158978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azure logo">
            <a:extLst>
              <a:ext uri="{FF2B5EF4-FFF2-40B4-BE49-F238E27FC236}">
                <a16:creationId xmlns:a16="http://schemas.microsoft.com/office/drawing/2014/main" id="{0A883D17-A654-4CB9-A9D4-2FB41D0D26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11251" y="3298527"/>
            <a:ext cx="2577266" cy="109338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power bi logo">
            <a:extLst>
              <a:ext uri="{FF2B5EF4-FFF2-40B4-BE49-F238E27FC236}">
                <a16:creationId xmlns:a16="http://schemas.microsoft.com/office/drawing/2014/main" id="{339D8EAC-B070-4FF6-B8A9-8F7EF1194FD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819875" y="6303113"/>
            <a:ext cx="917054" cy="91705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941F84E-9CE4-4134-BA6D-0A07854E3922}"/>
              </a:ext>
            </a:extLst>
          </p:cNvPr>
          <p:cNvSpPr txBox="1"/>
          <p:nvPr/>
        </p:nvSpPr>
        <p:spPr>
          <a:xfrm>
            <a:off x="11199884" y="1801892"/>
            <a:ext cx="3302500" cy="1631216"/>
          </a:xfrm>
          <a:prstGeom prst="rect">
            <a:avLst/>
          </a:prstGeom>
          <a:noFill/>
        </p:spPr>
        <p:txBody>
          <a:bodyPr wrap="square" rtlCol="0">
            <a:spAutoFit/>
          </a:bodyPr>
          <a:lstStyle/>
          <a:p>
            <a:r>
              <a:rPr lang="en-US" sz="2000" b="1" dirty="0">
                <a:latin typeface="+mj-lt"/>
              </a:rPr>
              <a:t>Team Size: </a:t>
            </a:r>
            <a:r>
              <a:rPr lang="en-US" sz="2000" dirty="0">
                <a:latin typeface="+mj-lt"/>
              </a:rPr>
              <a:t>3</a:t>
            </a:r>
          </a:p>
          <a:p>
            <a:r>
              <a:rPr lang="en-US" sz="2000" b="1" dirty="0">
                <a:latin typeface="+mj-lt"/>
              </a:rPr>
              <a:t>Location: </a:t>
            </a:r>
            <a:r>
              <a:rPr lang="en-US" sz="2000" dirty="0">
                <a:latin typeface="+mj-lt"/>
              </a:rPr>
              <a:t>Remote</a:t>
            </a:r>
          </a:p>
          <a:p>
            <a:r>
              <a:rPr lang="en-US" sz="2000" b="1" dirty="0">
                <a:latin typeface="+mj-lt"/>
              </a:rPr>
              <a:t>When: </a:t>
            </a:r>
            <a:r>
              <a:rPr lang="en-US" sz="2000" dirty="0">
                <a:latin typeface="+mj-lt"/>
              </a:rPr>
              <a:t>2019</a:t>
            </a:r>
          </a:p>
          <a:p>
            <a:r>
              <a:rPr lang="en-US" sz="2000" b="1" dirty="0">
                <a:latin typeface="+mj-lt"/>
              </a:rPr>
              <a:t>Industry: </a:t>
            </a:r>
            <a:r>
              <a:rPr lang="en-US" sz="2000" dirty="0">
                <a:latin typeface="+mj-lt"/>
              </a:rPr>
              <a:t>Manufacturing</a:t>
            </a:r>
          </a:p>
          <a:p>
            <a:endParaRPr lang="en-US" sz="2000" dirty="0">
              <a:latin typeface="+mj-lt"/>
            </a:endParaRPr>
          </a:p>
        </p:txBody>
      </p:sp>
      <p:pic>
        <p:nvPicPr>
          <p:cNvPr id="11266" name="Picture 2" descr="Image result for crane aerospace">
            <a:extLst>
              <a:ext uri="{FF2B5EF4-FFF2-40B4-BE49-F238E27FC236}">
                <a16:creationId xmlns:a16="http://schemas.microsoft.com/office/drawing/2014/main" id="{C4DBC5B0-7BBA-47D0-8620-0AB7AC360F5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82805" y="1655064"/>
            <a:ext cx="3395598" cy="1820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311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78D8C7-46A2-4BA3-81E7-6075BA0AFCDF}"/>
              </a:ext>
            </a:extLst>
          </p:cNvPr>
          <p:cNvSpPr>
            <a:spLocks noGrp="1"/>
          </p:cNvSpPr>
          <p:nvPr>
            <p:ph type="title"/>
          </p:nvPr>
        </p:nvSpPr>
        <p:spPr/>
        <p:txBody>
          <a:bodyPr/>
          <a:lstStyle/>
          <a:p>
            <a:r>
              <a:rPr lang="en-US" dirty="0"/>
              <a:t>Data Visualization</a:t>
            </a:r>
          </a:p>
        </p:txBody>
      </p:sp>
    </p:spTree>
    <p:extLst>
      <p:ext uri="{BB962C8B-B14F-4D97-AF65-F5344CB8AC3E}">
        <p14:creationId xmlns:p14="http://schemas.microsoft.com/office/powerpoint/2010/main" val="205302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E17EB6-7A71-4EC7-AA74-156CD238DD06}"/>
              </a:ext>
            </a:extLst>
          </p:cNvPr>
          <p:cNvSpPr/>
          <p:nvPr/>
        </p:nvSpPr>
        <p:spPr>
          <a:xfrm>
            <a:off x="0" y="-18538"/>
            <a:ext cx="14630400" cy="125254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76806"/>
            <a:endParaRPr lang="en-US" sz="1500">
              <a:solidFill>
                <a:prstClr val="white"/>
              </a:solidFill>
              <a:latin typeface="Segoe UI"/>
            </a:endParaRPr>
          </a:p>
        </p:txBody>
      </p:sp>
      <p:sp>
        <p:nvSpPr>
          <p:cNvPr id="2" name="Title 1">
            <a:extLst>
              <a:ext uri="{FF2B5EF4-FFF2-40B4-BE49-F238E27FC236}">
                <a16:creationId xmlns:a16="http://schemas.microsoft.com/office/drawing/2014/main" id="{B0088F94-B25D-4165-A05B-C919FE124538}"/>
              </a:ext>
            </a:extLst>
          </p:cNvPr>
          <p:cNvSpPr>
            <a:spLocks noGrp="1"/>
          </p:cNvSpPr>
          <p:nvPr>
            <p:ph type="title"/>
          </p:nvPr>
        </p:nvSpPr>
        <p:spPr/>
        <p:txBody>
          <a:bodyPr/>
          <a:lstStyle/>
          <a:p>
            <a:r>
              <a:rPr lang="en-US" dirty="0"/>
              <a:t>SYKES - Power BI Marketing Analytics</a:t>
            </a:r>
          </a:p>
        </p:txBody>
      </p:sp>
      <p:grpSp>
        <p:nvGrpSpPr>
          <p:cNvPr id="4" name="Group 3">
            <a:extLst>
              <a:ext uri="{FF2B5EF4-FFF2-40B4-BE49-F238E27FC236}">
                <a16:creationId xmlns:a16="http://schemas.microsoft.com/office/drawing/2014/main" id="{33533923-B4E8-48A5-99FE-C62B42DD9339}"/>
              </a:ext>
            </a:extLst>
          </p:cNvPr>
          <p:cNvGrpSpPr>
            <a:grpSpLocks noChangeAspect="1"/>
          </p:cNvGrpSpPr>
          <p:nvPr/>
        </p:nvGrpSpPr>
        <p:grpSpPr>
          <a:xfrm>
            <a:off x="7863840" y="3640783"/>
            <a:ext cx="5444881" cy="4648254"/>
            <a:chOff x="2961409" y="997307"/>
            <a:chExt cx="8707582" cy="7433595"/>
          </a:xfrm>
        </p:grpSpPr>
        <p:pic>
          <p:nvPicPr>
            <p:cNvPr id="5" name="Picture 4" descr="quintiles_imac.png">
              <a:extLst>
                <a:ext uri="{FF2B5EF4-FFF2-40B4-BE49-F238E27FC236}">
                  <a16:creationId xmlns:a16="http://schemas.microsoft.com/office/drawing/2014/main" id="{F4365E36-6FF2-4C8D-B05A-13E7EF60036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6062" r="16115"/>
            <a:stretch/>
          </p:blipFill>
          <p:spPr>
            <a:xfrm>
              <a:off x="2961409" y="997307"/>
              <a:ext cx="8707582" cy="7433595"/>
            </a:xfrm>
            <a:prstGeom prst="rect">
              <a:avLst/>
            </a:prstGeom>
          </p:spPr>
        </p:pic>
        <p:pic>
          <p:nvPicPr>
            <p:cNvPr id="6" name="Picture 5">
              <a:extLst>
                <a:ext uri="{FF2B5EF4-FFF2-40B4-BE49-F238E27FC236}">
                  <a16:creationId xmlns:a16="http://schemas.microsoft.com/office/drawing/2014/main" id="{5C0A2CBD-2ECB-4AA2-9F8F-567DE44B4DFF}"/>
                </a:ext>
              </a:extLst>
            </p:cNvPr>
            <p:cNvPicPr/>
            <p:nvPr/>
          </p:nvPicPr>
          <p:blipFill>
            <a:blip r:embed="rId4"/>
            <a:stretch>
              <a:fillRect/>
            </a:stretch>
          </p:blipFill>
          <p:spPr>
            <a:xfrm>
              <a:off x="3509010" y="1691640"/>
              <a:ext cx="7654290" cy="4480560"/>
            </a:xfrm>
            <a:prstGeom prst="rect">
              <a:avLst/>
            </a:prstGeom>
            <a:ln w="12700">
              <a:solidFill>
                <a:schemeClr val="tx1"/>
              </a:solidFill>
            </a:ln>
          </p:spPr>
        </p:pic>
      </p:grpSp>
      <p:sp>
        <p:nvSpPr>
          <p:cNvPr id="7" name="TextBox 6">
            <a:extLst>
              <a:ext uri="{FF2B5EF4-FFF2-40B4-BE49-F238E27FC236}">
                <a16:creationId xmlns:a16="http://schemas.microsoft.com/office/drawing/2014/main" id="{2525919D-7523-409A-9018-ED97D35C392C}"/>
              </a:ext>
            </a:extLst>
          </p:cNvPr>
          <p:cNvSpPr txBox="1"/>
          <p:nvPr/>
        </p:nvSpPr>
        <p:spPr>
          <a:xfrm>
            <a:off x="457200" y="1959837"/>
            <a:ext cx="5547080" cy="4278031"/>
          </a:xfrm>
          <a:prstGeom prst="rect">
            <a:avLst/>
          </a:prstGeom>
          <a:noFill/>
        </p:spPr>
        <p:txBody>
          <a:bodyPr wrap="square" rtlCol="0">
            <a:spAutoFit/>
          </a:bodyPr>
          <a:lstStyle/>
          <a:p>
            <a:pPr lvl="0"/>
            <a:r>
              <a:rPr lang="en-US" sz="2800" b="1" dirty="0">
                <a:solidFill>
                  <a:schemeClr val="accent2"/>
                </a:solidFill>
                <a:latin typeface="+mj-lt"/>
                <a:cs typeface="Segoe UI" panose="020B0502040204020203" pitchFamily="34" charset="0"/>
              </a:rPr>
              <a:t>What We Did</a:t>
            </a:r>
            <a:endParaRPr lang="en-US" sz="2800" dirty="0">
              <a:solidFill>
                <a:schemeClr val="accent2"/>
              </a:solidFill>
              <a:latin typeface="+mj-lt"/>
              <a:cs typeface="Segoe UI" panose="020B0502040204020203" pitchFamily="34" charset="0"/>
            </a:endParaRPr>
          </a:p>
          <a:p>
            <a:pPr marL="411480" indent="-411480">
              <a:lnSpc>
                <a:spcPct val="120000"/>
              </a:lnSpc>
              <a:spcBef>
                <a:spcPts val="1200"/>
              </a:spcBef>
              <a:buFont typeface="Arial" panose="020B0604020202020204" pitchFamily="34" charset="0"/>
              <a:buChar char="•"/>
            </a:pPr>
            <a:r>
              <a:rPr lang="en-US" sz="1800" dirty="0">
                <a:solidFill>
                  <a:srgbClr val="2B2B2B"/>
                </a:solidFill>
                <a:latin typeface="+mj-lt"/>
                <a:ea typeface="MS Mincho" panose="02020609040205080304" pitchFamily="49" charset="-128"/>
                <a:cs typeface="Segoe UI" panose="020B0502040204020203" pitchFamily="34" charset="0"/>
              </a:rPr>
              <a:t>Affirma engaged with the Global Marketing team at SYKES to build analytics around campaign performance and marketing ROI. </a:t>
            </a:r>
          </a:p>
          <a:p>
            <a:pPr marL="411480" indent="-411480">
              <a:lnSpc>
                <a:spcPct val="120000"/>
              </a:lnSpc>
              <a:spcBef>
                <a:spcPts val="1200"/>
              </a:spcBef>
              <a:buFont typeface="Arial" panose="020B0604020202020204" pitchFamily="34" charset="0"/>
              <a:buChar char="•"/>
            </a:pPr>
            <a:r>
              <a:rPr lang="en-US" sz="1800" dirty="0">
                <a:solidFill>
                  <a:srgbClr val="2B2B2B"/>
                </a:solidFill>
                <a:latin typeface="+mj-lt"/>
                <a:ea typeface="MS Mincho" panose="02020609040205080304" pitchFamily="49" charset="-128"/>
                <a:cs typeface="Segoe UI" panose="020B0502040204020203" pitchFamily="34" charset="0"/>
              </a:rPr>
              <a:t>This work included developing custom Power BI connectors for Twitter, Facebook, LinkedIn, and Google Analytics. </a:t>
            </a:r>
          </a:p>
          <a:p>
            <a:pPr marL="411480" indent="-411480">
              <a:lnSpc>
                <a:spcPct val="120000"/>
              </a:lnSpc>
              <a:spcBef>
                <a:spcPts val="1200"/>
              </a:spcBef>
              <a:buFont typeface="Arial" panose="020B0604020202020204" pitchFamily="34" charset="0"/>
              <a:buChar char="•"/>
            </a:pPr>
            <a:r>
              <a:rPr lang="en-US" sz="1800" dirty="0">
                <a:solidFill>
                  <a:srgbClr val="2B2B2B"/>
                </a:solidFill>
                <a:latin typeface="+mj-lt"/>
                <a:ea typeface="MS Mincho" panose="02020609040205080304" pitchFamily="49" charset="-128"/>
                <a:cs typeface="Segoe UI" panose="020B0502040204020203" pitchFamily="34" charset="0"/>
              </a:rPr>
              <a:t>Their data was then summarized and sliced by campaign to help tell the story of how marketing strategy impacted performance across campaigns and events. </a:t>
            </a:r>
          </a:p>
        </p:txBody>
      </p:sp>
      <p:sp>
        <p:nvSpPr>
          <p:cNvPr id="3" name="Rectangle 2">
            <a:extLst>
              <a:ext uri="{FF2B5EF4-FFF2-40B4-BE49-F238E27FC236}">
                <a16:creationId xmlns:a16="http://schemas.microsoft.com/office/drawing/2014/main" id="{FF529128-4CAA-4326-B53C-034D6951F400}"/>
              </a:ext>
            </a:extLst>
          </p:cNvPr>
          <p:cNvSpPr/>
          <p:nvPr/>
        </p:nvSpPr>
        <p:spPr>
          <a:xfrm>
            <a:off x="9752076" y="2228408"/>
            <a:ext cx="4517136" cy="1323439"/>
          </a:xfrm>
          <a:prstGeom prst="rect">
            <a:avLst/>
          </a:prstGeom>
        </p:spPr>
        <p:txBody>
          <a:bodyPr wrap="square">
            <a:spAutoFit/>
          </a:bodyPr>
          <a:lstStyle/>
          <a:p>
            <a:r>
              <a:rPr lang="en-US" sz="2000" b="1" dirty="0">
                <a:latin typeface="+mj-lt"/>
              </a:rPr>
              <a:t>Team Size: </a:t>
            </a:r>
            <a:r>
              <a:rPr lang="en-US" sz="2000" dirty="0">
                <a:latin typeface="+mj-lt"/>
              </a:rPr>
              <a:t>3</a:t>
            </a:r>
          </a:p>
          <a:p>
            <a:r>
              <a:rPr lang="en-US" sz="2000" b="1" dirty="0">
                <a:latin typeface="+mj-lt"/>
              </a:rPr>
              <a:t>Location: </a:t>
            </a:r>
            <a:r>
              <a:rPr lang="en-US" sz="2000" dirty="0">
                <a:latin typeface="+mj-lt"/>
              </a:rPr>
              <a:t>Remote</a:t>
            </a:r>
          </a:p>
          <a:p>
            <a:r>
              <a:rPr lang="en-US" sz="2000" b="1" dirty="0">
                <a:latin typeface="+mj-lt"/>
              </a:rPr>
              <a:t>Duration: </a:t>
            </a:r>
            <a:r>
              <a:rPr lang="en-US" sz="2000" dirty="0">
                <a:latin typeface="+mj-lt"/>
              </a:rPr>
              <a:t>Jan 2019 – Dec 2019</a:t>
            </a:r>
          </a:p>
          <a:p>
            <a:r>
              <a:rPr lang="en-US" sz="2000" b="1" dirty="0">
                <a:latin typeface="+mj-lt"/>
              </a:rPr>
              <a:t>Industry: </a:t>
            </a:r>
            <a:r>
              <a:rPr lang="en-US" sz="2000" dirty="0">
                <a:latin typeface="+mj-lt"/>
              </a:rPr>
              <a:t>Staffing</a:t>
            </a:r>
          </a:p>
        </p:txBody>
      </p:sp>
      <p:pic>
        <p:nvPicPr>
          <p:cNvPr id="3074" name="Picture 2" descr="Image result for sykes logo">
            <a:extLst>
              <a:ext uri="{FF2B5EF4-FFF2-40B4-BE49-F238E27FC236}">
                <a16:creationId xmlns:a16="http://schemas.microsoft.com/office/drawing/2014/main" id="{45ABFFBC-7087-486B-8C5C-A37EB2270E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06257" y="2197011"/>
            <a:ext cx="1354836" cy="1354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6172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4A52800-1B57-42D4-98A4-D397A2AA8CBD}"/>
              </a:ext>
            </a:extLst>
          </p:cNvPr>
          <p:cNvSpPr/>
          <p:nvPr/>
        </p:nvSpPr>
        <p:spPr>
          <a:xfrm>
            <a:off x="0" y="-18538"/>
            <a:ext cx="14630400" cy="125254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76806"/>
            <a:endParaRPr lang="en-US" sz="1500">
              <a:solidFill>
                <a:prstClr val="white"/>
              </a:solidFill>
              <a:latin typeface="Segoe UI"/>
            </a:endParaRPr>
          </a:p>
        </p:txBody>
      </p:sp>
      <p:grpSp>
        <p:nvGrpSpPr>
          <p:cNvPr id="13" name="Group 12">
            <a:extLst>
              <a:ext uri="{FF2B5EF4-FFF2-40B4-BE49-F238E27FC236}">
                <a16:creationId xmlns:a16="http://schemas.microsoft.com/office/drawing/2014/main" id="{72DCA1EE-2D43-4008-9429-83EC5C4FF8B4}"/>
              </a:ext>
            </a:extLst>
          </p:cNvPr>
          <p:cNvGrpSpPr>
            <a:grpSpLocks noChangeAspect="1"/>
          </p:cNvGrpSpPr>
          <p:nvPr/>
        </p:nvGrpSpPr>
        <p:grpSpPr>
          <a:xfrm>
            <a:off x="571994" y="1092636"/>
            <a:ext cx="7370272" cy="6381395"/>
            <a:chOff x="336770" y="1092636"/>
            <a:chExt cx="8075710" cy="6992184"/>
          </a:xfrm>
        </p:grpSpPr>
        <p:pic>
          <p:nvPicPr>
            <p:cNvPr id="9" name="Picture 8" descr="quintiles_imac.png">
              <a:extLst>
                <a:ext uri="{FF2B5EF4-FFF2-40B4-BE49-F238E27FC236}">
                  <a16:creationId xmlns:a16="http://schemas.microsoft.com/office/drawing/2014/main" id="{42B4AFF6-AA79-4E58-B130-5D5D5AF9AA6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6062" r="16115"/>
            <a:stretch/>
          </p:blipFill>
          <p:spPr>
            <a:xfrm>
              <a:off x="336770" y="1092636"/>
              <a:ext cx="8075710" cy="6992184"/>
            </a:xfrm>
            <a:prstGeom prst="rect">
              <a:avLst/>
            </a:prstGeom>
          </p:spPr>
        </p:pic>
        <p:pic>
          <p:nvPicPr>
            <p:cNvPr id="11" name="Picture 10">
              <a:extLst>
                <a:ext uri="{FF2B5EF4-FFF2-40B4-BE49-F238E27FC236}">
                  <a16:creationId xmlns:a16="http://schemas.microsoft.com/office/drawing/2014/main" id="{3F98E0BD-24F7-499F-91DE-EC2E0F341175}"/>
                </a:ext>
              </a:extLst>
            </p:cNvPr>
            <p:cNvPicPr>
              <a:picLocks noChangeAspect="1"/>
            </p:cNvPicPr>
            <p:nvPr/>
          </p:nvPicPr>
          <p:blipFill>
            <a:blip r:embed="rId4"/>
            <a:stretch>
              <a:fillRect/>
            </a:stretch>
          </p:blipFill>
          <p:spPr>
            <a:xfrm>
              <a:off x="845970" y="1703240"/>
              <a:ext cx="7101689" cy="4256461"/>
            </a:xfrm>
            <a:prstGeom prst="rect">
              <a:avLst/>
            </a:prstGeom>
            <a:ln>
              <a:solidFill>
                <a:schemeClr val="tx1"/>
              </a:solidFill>
            </a:ln>
          </p:spPr>
        </p:pic>
      </p:grpSp>
      <p:sp>
        <p:nvSpPr>
          <p:cNvPr id="2" name="Title 1">
            <a:extLst>
              <a:ext uri="{FF2B5EF4-FFF2-40B4-BE49-F238E27FC236}">
                <a16:creationId xmlns:a16="http://schemas.microsoft.com/office/drawing/2014/main" id="{B0088F94-B25D-4165-A05B-C919FE124538}"/>
              </a:ext>
            </a:extLst>
          </p:cNvPr>
          <p:cNvSpPr>
            <a:spLocks noGrp="1"/>
          </p:cNvSpPr>
          <p:nvPr>
            <p:ph type="title"/>
          </p:nvPr>
        </p:nvSpPr>
        <p:spPr/>
        <p:txBody>
          <a:bodyPr/>
          <a:lstStyle/>
          <a:p>
            <a:r>
              <a:rPr lang="en-US" dirty="0"/>
              <a:t>SYKES - Power BI Marketing Analytics</a:t>
            </a:r>
          </a:p>
        </p:txBody>
      </p:sp>
      <p:grpSp>
        <p:nvGrpSpPr>
          <p:cNvPr id="3" name="Group 2">
            <a:extLst>
              <a:ext uri="{FF2B5EF4-FFF2-40B4-BE49-F238E27FC236}">
                <a16:creationId xmlns:a16="http://schemas.microsoft.com/office/drawing/2014/main" id="{0101429F-BFA3-4099-ACD8-185428771232}"/>
              </a:ext>
            </a:extLst>
          </p:cNvPr>
          <p:cNvGrpSpPr>
            <a:grpSpLocks noChangeAspect="1"/>
          </p:cNvGrpSpPr>
          <p:nvPr/>
        </p:nvGrpSpPr>
        <p:grpSpPr>
          <a:xfrm>
            <a:off x="6756454" y="1934817"/>
            <a:ext cx="7370272" cy="6020464"/>
            <a:chOff x="6452649" y="1364306"/>
            <a:chExt cx="8068693" cy="6590975"/>
          </a:xfrm>
        </p:grpSpPr>
        <p:pic>
          <p:nvPicPr>
            <p:cNvPr id="5" name="Picture 4" descr="quintiles_imac.png">
              <a:extLst>
                <a:ext uri="{FF2B5EF4-FFF2-40B4-BE49-F238E27FC236}">
                  <a16:creationId xmlns:a16="http://schemas.microsoft.com/office/drawing/2014/main" id="{F4365E36-6FF2-4C8D-B05A-13E7EF60036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6062" r="16115"/>
            <a:stretch/>
          </p:blipFill>
          <p:spPr>
            <a:xfrm>
              <a:off x="6452649" y="1364306"/>
              <a:ext cx="8068693" cy="6590975"/>
            </a:xfrm>
            <a:prstGeom prst="rect">
              <a:avLst/>
            </a:prstGeom>
          </p:spPr>
        </p:pic>
        <p:pic>
          <p:nvPicPr>
            <p:cNvPr id="8" name="Picture 7">
              <a:extLst>
                <a:ext uri="{FF2B5EF4-FFF2-40B4-BE49-F238E27FC236}">
                  <a16:creationId xmlns:a16="http://schemas.microsoft.com/office/drawing/2014/main" id="{AACAA66B-BBEA-48BB-BBFF-F9869440312E}"/>
                </a:ext>
              </a:extLst>
            </p:cNvPr>
            <p:cNvPicPr>
              <a:picLocks noChangeAspect="1"/>
            </p:cNvPicPr>
            <p:nvPr/>
          </p:nvPicPr>
          <p:blipFill>
            <a:blip r:embed="rId5"/>
            <a:stretch>
              <a:fillRect/>
            </a:stretch>
          </p:blipFill>
          <p:spPr>
            <a:xfrm>
              <a:off x="6940826" y="1991050"/>
              <a:ext cx="7113982" cy="3965133"/>
            </a:xfrm>
            <a:prstGeom prst="rect">
              <a:avLst/>
            </a:prstGeom>
            <a:ln>
              <a:solidFill>
                <a:schemeClr val="tx1"/>
              </a:solidFill>
            </a:ln>
          </p:spPr>
        </p:pic>
      </p:grpSp>
      <p:sp>
        <p:nvSpPr>
          <p:cNvPr id="12" name="TextBox 11">
            <a:extLst>
              <a:ext uri="{FF2B5EF4-FFF2-40B4-BE49-F238E27FC236}">
                <a16:creationId xmlns:a16="http://schemas.microsoft.com/office/drawing/2014/main" id="{57242364-F163-4A2A-9387-B2A07E73C655}"/>
              </a:ext>
            </a:extLst>
          </p:cNvPr>
          <p:cNvSpPr txBox="1"/>
          <p:nvPr/>
        </p:nvSpPr>
        <p:spPr>
          <a:xfrm>
            <a:off x="3199514" y="1665357"/>
            <a:ext cx="2286886" cy="369332"/>
          </a:xfrm>
          <a:prstGeom prst="rect">
            <a:avLst/>
          </a:prstGeom>
          <a:solidFill>
            <a:schemeClr val="bg1"/>
          </a:solidFill>
        </p:spPr>
        <p:txBody>
          <a:bodyPr wrap="square" rtlCol="0">
            <a:spAutoFit/>
          </a:bodyPr>
          <a:lstStyle/>
          <a:p>
            <a:r>
              <a:rPr lang="en-US" sz="1800" dirty="0">
                <a:latin typeface="+mj-lt"/>
              </a:rPr>
              <a:t>Website Metrics</a:t>
            </a:r>
          </a:p>
        </p:txBody>
      </p:sp>
    </p:spTree>
    <p:extLst>
      <p:ext uri="{BB962C8B-B14F-4D97-AF65-F5344CB8AC3E}">
        <p14:creationId xmlns:p14="http://schemas.microsoft.com/office/powerpoint/2010/main" val="3096430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78D8C7-46A2-4BA3-81E7-6075BA0AFCDF}"/>
              </a:ext>
            </a:extLst>
          </p:cNvPr>
          <p:cNvSpPr>
            <a:spLocks noGrp="1"/>
          </p:cNvSpPr>
          <p:nvPr>
            <p:ph type="title"/>
          </p:nvPr>
        </p:nvSpPr>
        <p:spPr/>
        <p:txBody>
          <a:bodyPr/>
          <a:lstStyle/>
          <a:p>
            <a:r>
              <a:rPr lang="en-US" dirty="0"/>
              <a:t>About Affirma</a:t>
            </a:r>
          </a:p>
        </p:txBody>
      </p:sp>
    </p:spTree>
    <p:extLst>
      <p:ext uri="{BB962C8B-B14F-4D97-AF65-F5344CB8AC3E}">
        <p14:creationId xmlns:p14="http://schemas.microsoft.com/office/powerpoint/2010/main" val="3070054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F4569F-315F-473F-8ED8-E9B8F299C97C}"/>
              </a:ext>
            </a:extLst>
          </p:cNvPr>
          <p:cNvSpPr/>
          <p:nvPr/>
        </p:nvSpPr>
        <p:spPr>
          <a:xfrm>
            <a:off x="0" y="0"/>
            <a:ext cx="14630400" cy="125254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76806"/>
            <a:endParaRPr lang="en-US" sz="1500">
              <a:solidFill>
                <a:prstClr val="white"/>
              </a:solidFill>
              <a:latin typeface="+mj-lt"/>
            </a:endParaRPr>
          </a:p>
        </p:txBody>
      </p:sp>
      <p:sp>
        <p:nvSpPr>
          <p:cNvPr id="2" name="Title 1">
            <a:extLst>
              <a:ext uri="{FF2B5EF4-FFF2-40B4-BE49-F238E27FC236}">
                <a16:creationId xmlns:a16="http://schemas.microsoft.com/office/drawing/2014/main" id="{B0088F94-B25D-4165-A05B-C919FE124538}"/>
              </a:ext>
            </a:extLst>
          </p:cNvPr>
          <p:cNvSpPr>
            <a:spLocks noGrp="1"/>
          </p:cNvSpPr>
          <p:nvPr>
            <p:ph type="title"/>
          </p:nvPr>
        </p:nvSpPr>
        <p:spPr>
          <a:xfrm>
            <a:off x="457200" y="292858"/>
            <a:ext cx="13716000" cy="640080"/>
          </a:xfrm>
        </p:spPr>
        <p:txBody>
          <a:bodyPr/>
          <a:lstStyle/>
          <a:p>
            <a:r>
              <a:rPr lang="en-US" dirty="0" err="1"/>
              <a:t>YoungWilliams</a:t>
            </a:r>
            <a:r>
              <a:rPr lang="en-US" dirty="0"/>
              <a:t> – </a:t>
            </a:r>
            <a:r>
              <a:rPr lang="en-US" dirty="0" err="1"/>
              <a:t>PowerBI</a:t>
            </a:r>
            <a:r>
              <a:rPr lang="en-US" dirty="0"/>
              <a:t> Embedding</a:t>
            </a:r>
          </a:p>
        </p:txBody>
      </p:sp>
      <p:sp>
        <p:nvSpPr>
          <p:cNvPr id="3" name="Rectangle 2">
            <a:extLst>
              <a:ext uri="{FF2B5EF4-FFF2-40B4-BE49-F238E27FC236}">
                <a16:creationId xmlns:a16="http://schemas.microsoft.com/office/drawing/2014/main" id="{FF529128-4CAA-4326-B53C-034D6951F400}"/>
              </a:ext>
            </a:extLst>
          </p:cNvPr>
          <p:cNvSpPr/>
          <p:nvPr/>
        </p:nvSpPr>
        <p:spPr>
          <a:xfrm>
            <a:off x="10820665" y="1559906"/>
            <a:ext cx="3314702" cy="1323439"/>
          </a:xfrm>
          <a:prstGeom prst="rect">
            <a:avLst/>
          </a:prstGeom>
        </p:spPr>
        <p:txBody>
          <a:bodyPr wrap="square">
            <a:spAutoFit/>
          </a:bodyPr>
          <a:lstStyle/>
          <a:p>
            <a:r>
              <a:rPr lang="en-US" sz="2000" b="1" dirty="0">
                <a:latin typeface="+mj-lt"/>
              </a:rPr>
              <a:t>Team Size: </a:t>
            </a:r>
            <a:r>
              <a:rPr lang="en-US" sz="2000" dirty="0">
                <a:latin typeface="+mj-lt"/>
              </a:rPr>
              <a:t>8</a:t>
            </a:r>
          </a:p>
          <a:p>
            <a:r>
              <a:rPr lang="en-US" sz="2000" b="1" dirty="0">
                <a:latin typeface="+mj-lt"/>
              </a:rPr>
              <a:t>Location: </a:t>
            </a:r>
            <a:r>
              <a:rPr lang="en-US" sz="2000" dirty="0">
                <a:latin typeface="+mj-lt"/>
              </a:rPr>
              <a:t>Remote</a:t>
            </a:r>
          </a:p>
          <a:p>
            <a:r>
              <a:rPr lang="en-US" sz="2000" b="1" dirty="0">
                <a:latin typeface="+mj-lt"/>
              </a:rPr>
              <a:t>Duration: </a:t>
            </a:r>
            <a:r>
              <a:rPr lang="en-US" sz="2000" dirty="0">
                <a:latin typeface="+mj-lt"/>
              </a:rPr>
              <a:t>2019 – Ongoing</a:t>
            </a:r>
          </a:p>
          <a:p>
            <a:r>
              <a:rPr lang="en-US" sz="2000" b="1" dirty="0">
                <a:latin typeface="+mj-lt"/>
              </a:rPr>
              <a:t>Industry: </a:t>
            </a:r>
            <a:r>
              <a:rPr lang="en-US" sz="2000" dirty="0">
                <a:latin typeface="+mj-lt"/>
              </a:rPr>
              <a:t>Non-Profit</a:t>
            </a:r>
          </a:p>
        </p:txBody>
      </p:sp>
      <p:pic>
        <p:nvPicPr>
          <p:cNvPr id="1026" name="Picture 2" descr="YoungWilliams">
            <a:extLst>
              <a:ext uri="{FF2B5EF4-FFF2-40B4-BE49-F238E27FC236}">
                <a16:creationId xmlns:a16="http://schemas.microsoft.com/office/drawing/2014/main" id="{6A160662-7ECA-4A7D-A4DB-FCE0306AF9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8762" y="2652129"/>
            <a:ext cx="2893517" cy="64008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F3D38F1-0D1A-44BB-AEAE-388AD83F2850}"/>
              </a:ext>
            </a:extLst>
          </p:cNvPr>
          <p:cNvSpPr txBox="1"/>
          <p:nvPr/>
        </p:nvSpPr>
        <p:spPr>
          <a:xfrm>
            <a:off x="457200" y="1961840"/>
            <a:ext cx="6858000" cy="4275338"/>
          </a:xfrm>
          <a:prstGeom prst="rect">
            <a:avLst/>
          </a:prstGeom>
          <a:noFill/>
        </p:spPr>
        <p:txBody>
          <a:bodyPr wrap="square" rtlCol="0">
            <a:spAutoFit/>
          </a:bodyPr>
          <a:lstStyle/>
          <a:p>
            <a:pPr>
              <a:lnSpc>
                <a:spcPct val="120000"/>
              </a:lnSpc>
              <a:buClr>
                <a:srgbClr val="F36F21"/>
              </a:buClr>
              <a:buSzPct val="75000"/>
            </a:pPr>
            <a:r>
              <a:rPr lang="en-US" sz="2800" b="1" dirty="0">
                <a:solidFill>
                  <a:schemeClr val="accent2"/>
                </a:solidFill>
                <a:latin typeface="+mj-lt"/>
                <a:cs typeface="Segoe UI" panose="020B0502040204020203" pitchFamily="34" charset="0"/>
              </a:rPr>
              <a:t>Business Need</a:t>
            </a:r>
          </a:p>
          <a:p>
            <a:pPr>
              <a:lnSpc>
                <a:spcPct val="120000"/>
              </a:lnSpc>
            </a:pPr>
            <a:r>
              <a:rPr lang="en-US" sz="1600" dirty="0" err="1">
                <a:latin typeface="+mj-lt"/>
                <a:cs typeface="Segoe UI" panose="020B0502040204020203" pitchFamily="34" charset="0"/>
              </a:rPr>
              <a:t>YoungWilliams</a:t>
            </a:r>
            <a:r>
              <a:rPr lang="en-US" sz="1600" dirty="0">
                <a:latin typeface="+mj-lt"/>
                <a:cs typeface="Segoe UI" panose="020B0502040204020203" pitchFamily="34" charset="0"/>
              </a:rPr>
              <a:t> was looking for a vendor to create SharePoint portal with embedded PowerBI Dashboard.  The solution had to take in account internal and external users while taking in account row level security.</a:t>
            </a:r>
          </a:p>
          <a:p>
            <a:pPr>
              <a:lnSpc>
                <a:spcPct val="120000"/>
              </a:lnSpc>
            </a:pPr>
            <a:endParaRPr lang="en-US" sz="1200" dirty="0">
              <a:latin typeface="+mj-lt"/>
              <a:cs typeface="Segoe UI" panose="020B0502040204020203" pitchFamily="34" charset="0"/>
            </a:endParaRPr>
          </a:p>
          <a:p>
            <a:pPr>
              <a:lnSpc>
                <a:spcPct val="120000"/>
              </a:lnSpc>
              <a:buClr>
                <a:srgbClr val="F36F21"/>
              </a:buClr>
              <a:buSzPct val="75000"/>
            </a:pPr>
            <a:r>
              <a:rPr lang="en-US" sz="2800" b="1" dirty="0">
                <a:solidFill>
                  <a:schemeClr val="accent2"/>
                </a:solidFill>
                <a:latin typeface="+mj-lt"/>
                <a:cs typeface="Segoe UI" panose="020B0502040204020203" pitchFamily="34" charset="0"/>
              </a:rPr>
              <a:t>What We Did </a:t>
            </a:r>
          </a:p>
          <a:p>
            <a:pPr marL="171443" indent="-171443">
              <a:lnSpc>
                <a:spcPct val="120000"/>
              </a:lnSpc>
              <a:buFont typeface="Arial" panose="020B0604020202020204" pitchFamily="34" charset="0"/>
              <a:buChar char="•"/>
            </a:pPr>
            <a:r>
              <a:rPr lang="en-US" sz="1600" dirty="0">
                <a:latin typeface="+mj-lt"/>
                <a:cs typeface="Segoe UI" panose="020B0502040204020203" pitchFamily="34" charset="0"/>
              </a:rPr>
              <a:t>Affirma designed and implemented a modern SharePoint site.</a:t>
            </a:r>
          </a:p>
          <a:p>
            <a:pPr marL="171443" indent="-171443">
              <a:lnSpc>
                <a:spcPct val="120000"/>
              </a:lnSpc>
              <a:buFont typeface="Arial" panose="020B0604020202020204" pitchFamily="34" charset="0"/>
              <a:buChar char="•"/>
            </a:pPr>
            <a:r>
              <a:rPr lang="en-US" sz="1600" dirty="0">
                <a:latin typeface="+mj-lt"/>
                <a:cs typeface="Segoe UI" panose="020B0502040204020203" pitchFamily="34" charset="0"/>
              </a:rPr>
              <a:t>Affirma provided best practices and structure around the PowerBI embedding and row level security. </a:t>
            </a:r>
          </a:p>
          <a:p>
            <a:pPr marL="171443" indent="-171443">
              <a:lnSpc>
                <a:spcPct val="120000"/>
              </a:lnSpc>
              <a:buFont typeface="Arial" panose="020B0604020202020204" pitchFamily="34" charset="0"/>
              <a:buChar char="•"/>
            </a:pPr>
            <a:r>
              <a:rPr lang="en-US" sz="1600" dirty="0">
                <a:latin typeface="+mj-lt"/>
                <a:cs typeface="Segoe UI" panose="020B0502040204020203" pitchFamily="34" charset="0"/>
              </a:rPr>
              <a:t>We developed a portal Dashboard that allows one central landing page in SharePoint acting as the hub for reporting. </a:t>
            </a:r>
          </a:p>
          <a:p>
            <a:pPr marL="171443" indent="-171443">
              <a:lnSpc>
                <a:spcPct val="120000"/>
              </a:lnSpc>
              <a:buFont typeface="Arial" panose="020B0604020202020204" pitchFamily="34" charset="0"/>
              <a:buChar char="•"/>
            </a:pPr>
            <a:r>
              <a:rPr lang="en-US" sz="1600" dirty="0">
                <a:latin typeface="+mj-lt"/>
                <a:cs typeface="Segoe UI" panose="020B0502040204020203" pitchFamily="34" charset="0"/>
              </a:rPr>
              <a:t>We provided training and an Admin guide to support </a:t>
            </a:r>
            <a:r>
              <a:rPr lang="en-US" sz="1600" dirty="0" err="1">
                <a:latin typeface="+mj-lt"/>
                <a:cs typeface="Segoe UI" panose="020B0502040204020203" pitchFamily="34" charset="0"/>
              </a:rPr>
              <a:t>YoungWilliams</a:t>
            </a:r>
            <a:r>
              <a:rPr lang="en-US" sz="1600" dirty="0">
                <a:latin typeface="+mj-lt"/>
                <a:cs typeface="Segoe UI" panose="020B0502040204020203" pitchFamily="34" charset="0"/>
              </a:rPr>
              <a:t> long term portal goals.</a:t>
            </a:r>
          </a:p>
        </p:txBody>
      </p:sp>
      <p:pic>
        <p:nvPicPr>
          <p:cNvPr id="5" name="Picture 4" descr="A screenshot of a cell phone&#10;&#10;Description automatically generated">
            <a:extLst>
              <a:ext uri="{FF2B5EF4-FFF2-40B4-BE49-F238E27FC236}">
                <a16:creationId xmlns:a16="http://schemas.microsoft.com/office/drawing/2014/main" id="{26BD7298-56F0-4971-8CD5-9B63C4392B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78762" y="3438871"/>
            <a:ext cx="6000518" cy="3375292"/>
          </a:xfrm>
          <a:prstGeom prst="rect">
            <a:avLst/>
          </a:prstGeom>
        </p:spPr>
      </p:pic>
    </p:spTree>
    <p:extLst>
      <p:ext uri="{BB962C8B-B14F-4D97-AF65-F5344CB8AC3E}">
        <p14:creationId xmlns:p14="http://schemas.microsoft.com/office/powerpoint/2010/main" val="3786443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6579EFF-98E5-4C67-A5F3-1B16EEBA6AB8}"/>
              </a:ext>
            </a:extLst>
          </p:cNvPr>
          <p:cNvSpPr/>
          <p:nvPr/>
        </p:nvSpPr>
        <p:spPr>
          <a:xfrm>
            <a:off x="0" y="-18538"/>
            <a:ext cx="14630400" cy="125254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76806"/>
            <a:endParaRPr lang="en-US" sz="1500">
              <a:solidFill>
                <a:prstClr val="white"/>
              </a:solidFill>
              <a:latin typeface="Segoe UI"/>
            </a:endParaRPr>
          </a:p>
        </p:txBody>
      </p:sp>
      <p:sp>
        <p:nvSpPr>
          <p:cNvPr id="2" name="object 2"/>
          <p:cNvSpPr/>
          <p:nvPr/>
        </p:nvSpPr>
        <p:spPr>
          <a:xfrm>
            <a:off x="1270" y="1270"/>
            <a:ext cx="14630400" cy="1188720"/>
          </a:xfrm>
          <a:custGeom>
            <a:avLst/>
            <a:gdLst/>
            <a:ahLst/>
            <a:cxnLst/>
            <a:rect l="l" t="t" r="r" b="b"/>
            <a:pathLst>
              <a:path w="14630400" h="1188720">
                <a:moveTo>
                  <a:pt x="0" y="1188720"/>
                </a:moveTo>
                <a:lnTo>
                  <a:pt x="14630400" y="1188720"/>
                </a:lnTo>
                <a:lnTo>
                  <a:pt x="14630400" y="0"/>
                </a:lnTo>
                <a:lnTo>
                  <a:pt x="0" y="0"/>
                </a:lnTo>
                <a:lnTo>
                  <a:pt x="0" y="1188720"/>
                </a:lnTo>
                <a:close/>
              </a:path>
            </a:pathLst>
          </a:custGeom>
          <a:solidFill>
            <a:srgbClr val="0070C0"/>
          </a:solidFill>
        </p:spPr>
        <p:txBody>
          <a:bodyPr wrap="square" lIns="0" tIns="0" rIns="0" bIns="0" rtlCol="0"/>
          <a:lstStyle/>
          <a:p>
            <a:endParaRPr/>
          </a:p>
        </p:txBody>
      </p:sp>
      <p:sp>
        <p:nvSpPr>
          <p:cNvPr id="3" name="object 3"/>
          <p:cNvSpPr/>
          <p:nvPr/>
        </p:nvSpPr>
        <p:spPr>
          <a:xfrm>
            <a:off x="1270" y="1270"/>
            <a:ext cx="14630400" cy="1188720"/>
          </a:xfrm>
          <a:custGeom>
            <a:avLst/>
            <a:gdLst/>
            <a:ahLst/>
            <a:cxnLst/>
            <a:rect l="l" t="t" r="r" b="b"/>
            <a:pathLst>
              <a:path w="14630400" h="1188720">
                <a:moveTo>
                  <a:pt x="0" y="1188720"/>
                </a:moveTo>
                <a:lnTo>
                  <a:pt x="14630400" y="1188720"/>
                </a:lnTo>
                <a:lnTo>
                  <a:pt x="14630400" y="0"/>
                </a:lnTo>
                <a:lnTo>
                  <a:pt x="0" y="0"/>
                </a:lnTo>
                <a:lnTo>
                  <a:pt x="0" y="1188720"/>
                </a:lnTo>
                <a:close/>
              </a:path>
            </a:pathLst>
          </a:custGeom>
          <a:ln w="12700">
            <a:solidFill>
              <a:srgbClr val="016273"/>
            </a:solidFill>
          </a:ln>
        </p:spPr>
        <p:txBody>
          <a:bodyPr wrap="square" lIns="0" tIns="0" rIns="0" bIns="0" rtlCol="0"/>
          <a:lstStyle/>
          <a:p>
            <a:endParaRPr/>
          </a:p>
        </p:txBody>
      </p:sp>
      <p:sp>
        <p:nvSpPr>
          <p:cNvPr id="4" name="object 4"/>
          <p:cNvSpPr/>
          <p:nvPr/>
        </p:nvSpPr>
        <p:spPr>
          <a:xfrm>
            <a:off x="13005234" y="7722523"/>
            <a:ext cx="813543" cy="187036"/>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535940" y="237244"/>
            <a:ext cx="11153140" cy="628377"/>
          </a:xfrm>
          <a:prstGeom prst="rect">
            <a:avLst/>
          </a:prstGeom>
        </p:spPr>
        <p:txBody>
          <a:bodyPr vert="horz" wrap="square" lIns="0" tIns="12700" rIns="0" bIns="0" rtlCol="0">
            <a:spAutoFit/>
          </a:bodyPr>
          <a:lstStyle/>
          <a:p>
            <a:pPr marL="12700">
              <a:lnSpc>
                <a:spcPct val="100000"/>
              </a:lnSpc>
              <a:spcBef>
                <a:spcPts val="100"/>
              </a:spcBef>
            </a:pPr>
            <a:r>
              <a:rPr lang="en-US" sz="4000" spc="-30" dirty="0"/>
              <a:t>Credit Union</a:t>
            </a:r>
            <a:r>
              <a:rPr sz="4000" spc="-30" dirty="0"/>
              <a:t> </a:t>
            </a:r>
            <a:r>
              <a:rPr sz="4000" dirty="0"/>
              <a:t>– </a:t>
            </a:r>
            <a:r>
              <a:rPr lang="en-US" sz="4000" dirty="0"/>
              <a:t>PowerBI</a:t>
            </a:r>
            <a:endParaRPr sz="4000" dirty="0"/>
          </a:p>
        </p:txBody>
      </p:sp>
      <p:sp>
        <p:nvSpPr>
          <p:cNvPr id="7" name="object 7"/>
          <p:cNvSpPr txBox="1"/>
          <p:nvPr/>
        </p:nvSpPr>
        <p:spPr>
          <a:xfrm>
            <a:off x="460692" y="1425964"/>
            <a:ext cx="6955092" cy="5479063"/>
          </a:xfrm>
          <a:prstGeom prst="rect">
            <a:avLst/>
          </a:prstGeom>
        </p:spPr>
        <p:txBody>
          <a:bodyPr vert="horz" wrap="square" lIns="0" tIns="61594" rIns="0" bIns="0" rtlCol="0">
            <a:spAutoFit/>
          </a:bodyPr>
          <a:lstStyle/>
          <a:p>
            <a:r>
              <a:rPr lang="en-US" sz="2800" b="1" dirty="0">
                <a:solidFill>
                  <a:schemeClr val="accent2"/>
                </a:solidFill>
                <a:latin typeface="Segoe UI Light" panose="020B0502040204020203" pitchFamily="34" charset="0"/>
                <a:cs typeface="Segoe UI Light" panose="020B0502040204020203" pitchFamily="34" charset="0"/>
              </a:rPr>
              <a:t>Business Need</a:t>
            </a:r>
            <a:endParaRPr lang="en-US" sz="2800" dirty="0">
              <a:solidFill>
                <a:schemeClr val="accent2"/>
              </a:solidFill>
              <a:latin typeface="Segoe UI Light" panose="020B0502040204020203" pitchFamily="34" charset="0"/>
              <a:cs typeface="Segoe UI Light" panose="020B0502040204020203" pitchFamily="34" charset="0"/>
            </a:endParaRPr>
          </a:p>
          <a:p>
            <a:r>
              <a:rPr lang="en-US" sz="1600" dirty="0"/>
              <a:t>A community Credit Union identified a gap in their business around being able to provide consistent and accessible reporting across different business units. They were capturing a high volume of data, but struggled with putting that data in the hands of their decision makers, and lacked a system to easily visualize that data for distribution across their organization. </a:t>
            </a:r>
          </a:p>
          <a:p>
            <a:endParaRPr lang="en-US" sz="2400" b="1" dirty="0">
              <a:latin typeface="+mj-lt"/>
            </a:endParaRPr>
          </a:p>
          <a:p>
            <a:r>
              <a:rPr lang="en-US" sz="2800" b="1" dirty="0">
                <a:solidFill>
                  <a:schemeClr val="accent2"/>
                </a:solidFill>
                <a:latin typeface="Segoe UI Light" panose="020B0502040204020203" pitchFamily="34" charset="0"/>
                <a:cs typeface="Segoe UI Light" panose="020B0502040204020203" pitchFamily="34" charset="0"/>
              </a:rPr>
              <a:t>What We Did</a:t>
            </a:r>
            <a:endParaRPr lang="en-US" sz="2800" dirty="0">
              <a:solidFill>
                <a:schemeClr val="accent2"/>
              </a:solidFill>
              <a:latin typeface="Segoe UI Light" panose="020B0502040204020203" pitchFamily="34" charset="0"/>
              <a:cs typeface="Segoe UI Light" panose="020B0502040204020203" pitchFamily="34" charset="0"/>
            </a:endParaRPr>
          </a:p>
          <a:p>
            <a:pPr lvl="0"/>
            <a:r>
              <a:rPr lang="en-US" sz="1600" dirty="0"/>
              <a:t>Affirma conducted stakeholder interviews to outline the most important features required in their reporting environment. We then guided them through the tool selection process: assessing Power BI, Tableau, and other platforms against the criteria; participating in product demos; and applying actual reporting scenarios to the products under consideration.</a:t>
            </a:r>
          </a:p>
          <a:p>
            <a:pPr lvl="0"/>
            <a:endParaRPr lang="en-US" sz="1600" dirty="0"/>
          </a:p>
          <a:p>
            <a:pPr lvl="0"/>
            <a:r>
              <a:rPr lang="en-US" sz="1600" dirty="0"/>
              <a:t>We provided insights and sample charters on the structure of a data and reporting steering committee.</a:t>
            </a:r>
          </a:p>
          <a:p>
            <a:pPr lvl="0"/>
            <a:endParaRPr lang="en-US" sz="1600" dirty="0"/>
          </a:p>
          <a:p>
            <a:pPr lvl="0"/>
            <a:r>
              <a:rPr lang="en-US" sz="1600" dirty="0"/>
              <a:t>Two tailored training sessions were conducted to train data modelers and report authors, from technical and non-technical perspective.</a:t>
            </a:r>
          </a:p>
          <a:p>
            <a:r>
              <a:rPr lang="en-US" sz="1600" dirty="0">
                <a:latin typeface="+mj-lt"/>
              </a:rPr>
              <a:t> </a:t>
            </a:r>
          </a:p>
        </p:txBody>
      </p:sp>
      <p:sp>
        <p:nvSpPr>
          <p:cNvPr id="11" name="Rectangle 10">
            <a:extLst>
              <a:ext uri="{FF2B5EF4-FFF2-40B4-BE49-F238E27FC236}">
                <a16:creationId xmlns:a16="http://schemas.microsoft.com/office/drawing/2014/main" id="{0694C581-2A72-4DC7-A6F9-25A3CC238978}"/>
              </a:ext>
            </a:extLst>
          </p:cNvPr>
          <p:cNvSpPr/>
          <p:nvPr/>
        </p:nvSpPr>
        <p:spPr>
          <a:xfrm>
            <a:off x="7548372" y="4114300"/>
            <a:ext cx="6551676" cy="2000548"/>
          </a:xfrm>
          <a:prstGeom prst="rect">
            <a:avLst/>
          </a:prstGeom>
        </p:spPr>
        <p:txBody>
          <a:bodyPr wrap="square">
            <a:spAutoFit/>
          </a:bodyPr>
          <a:lstStyle/>
          <a:p>
            <a:r>
              <a:rPr lang="en-US" sz="2800" b="1" dirty="0">
                <a:solidFill>
                  <a:schemeClr val="accent2"/>
                </a:solidFill>
                <a:latin typeface="Segoe UI Light" panose="020B0502040204020203" pitchFamily="34" charset="0"/>
                <a:cs typeface="Segoe UI Light" panose="020B0502040204020203" pitchFamily="34" charset="0"/>
              </a:rPr>
              <a:t>The Result</a:t>
            </a:r>
            <a:endParaRPr lang="en-US" sz="2800" dirty="0">
              <a:solidFill>
                <a:schemeClr val="accent2"/>
              </a:solidFill>
              <a:latin typeface="Segoe UI Light" panose="020B0502040204020203" pitchFamily="34" charset="0"/>
              <a:cs typeface="Segoe UI Light" panose="020B0502040204020203" pitchFamily="34" charset="0"/>
            </a:endParaRPr>
          </a:p>
          <a:p>
            <a:pPr lvl="0"/>
            <a:r>
              <a:rPr lang="en-US" sz="1600" dirty="0"/>
              <a:t>Power BI was adopted by the organization and comprehensive documentation to support the decision was provided.</a:t>
            </a:r>
          </a:p>
          <a:p>
            <a:pPr lvl="0"/>
            <a:endParaRPr lang="en-US" sz="1600" dirty="0"/>
          </a:p>
          <a:p>
            <a:pPr lvl="0"/>
            <a:r>
              <a:rPr lang="en-US" sz="1600" dirty="0"/>
              <a:t>Trainings were conducted to empower individuals from IT personnel to branch managers on how to access data and build out reports, using a central data connection as a single source of truth.</a:t>
            </a:r>
          </a:p>
        </p:txBody>
      </p:sp>
      <p:pic>
        <p:nvPicPr>
          <p:cNvPr id="17410" name="Picture 2" descr="Image result for power bi logo">
            <a:extLst>
              <a:ext uri="{FF2B5EF4-FFF2-40B4-BE49-F238E27FC236}">
                <a16:creationId xmlns:a16="http://schemas.microsoft.com/office/drawing/2014/main" id="{49216BFD-7ED3-465A-B2D1-047E537651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760" y="2123694"/>
            <a:ext cx="2754884" cy="112699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196E3B34-AE6E-4187-85C4-BA9BDA955A88}"/>
              </a:ext>
            </a:extLst>
          </p:cNvPr>
          <p:cNvSpPr/>
          <p:nvPr/>
        </p:nvSpPr>
        <p:spPr>
          <a:xfrm>
            <a:off x="10994644" y="2053598"/>
            <a:ext cx="3314702" cy="1323439"/>
          </a:xfrm>
          <a:prstGeom prst="rect">
            <a:avLst/>
          </a:prstGeom>
        </p:spPr>
        <p:txBody>
          <a:bodyPr wrap="square">
            <a:spAutoFit/>
          </a:bodyPr>
          <a:lstStyle/>
          <a:p>
            <a:r>
              <a:rPr lang="en-US" sz="2000" b="1" dirty="0"/>
              <a:t>Team Size: </a:t>
            </a:r>
            <a:r>
              <a:rPr lang="en-US" sz="2000" dirty="0"/>
              <a:t>2</a:t>
            </a:r>
          </a:p>
          <a:p>
            <a:r>
              <a:rPr lang="en-US" sz="2000" b="1" dirty="0"/>
              <a:t>Location: </a:t>
            </a:r>
            <a:r>
              <a:rPr lang="en-US" sz="2000" dirty="0"/>
              <a:t>Remote</a:t>
            </a:r>
          </a:p>
          <a:p>
            <a:r>
              <a:rPr lang="en-US" sz="2000" b="1" dirty="0"/>
              <a:t>Duration: </a:t>
            </a:r>
            <a:r>
              <a:rPr lang="en-US" sz="2000" dirty="0"/>
              <a:t>2019</a:t>
            </a:r>
          </a:p>
          <a:p>
            <a:r>
              <a:rPr lang="en-US" sz="2000" b="1" dirty="0"/>
              <a:t>Industry: </a:t>
            </a:r>
            <a:r>
              <a:rPr lang="en-US" sz="2000" dirty="0"/>
              <a:t>Banking</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C38C474-920E-4BBC-91B0-B000A9E1F5A0}"/>
              </a:ext>
            </a:extLst>
          </p:cNvPr>
          <p:cNvSpPr/>
          <p:nvPr/>
        </p:nvSpPr>
        <p:spPr>
          <a:xfrm>
            <a:off x="0" y="1"/>
            <a:ext cx="14630400" cy="117729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2214">
              <a:defRPr/>
            </a:pPr>
            <a:endParaRPr lang="en-US" dirty="0">
              <a:solidFill>
                <a:prstClr val="white"/>
              </a:solidFill>
              <a:latin typeface="Segoe UI"/>
            </a:endParaRPr>
          </a:p>
        </p:txBody>
      </p:sp>
      <p:sp>
        <p:nvSpPr>
          <p:cNvPr id="3" name="object 3"/>
          <p:cNvSpPr/>
          <p:nvPr/>
        </p:nvSpPr>
        <p:spPr>
          <a:xfrm>
            <a:off x="1270" y="1270"/>
            <a:ext cx="14630400" cy="1188720"/>
          </a:xfrm>
          <a:custGeom>
            <a:avLst/>
            <a:gdLst/>
            <a:ahLst/>
            <a:cxnLst/>
            <a:rect l="l" t="t" r="r" b="b"/>
            <a:pathLst>
              <a:path w="14630400" h="1188720">
                <a:moveTo>
                  <a:pt x="0" y="1188720"/>
                </a:moveTo>
                <a:lnTo>
                  <a:pt x="14630400" y="1188720"/>
                </a:lnTo>
                <a:lnTo>
                  <a:pt x="14630400" y="0"/>
                </a:lnTo>
                <a:lnTo>
                  <a:pt x="0" y="0"/>
                </a:lnTo>
                <a:lnTo>
                  <a:pt x="0" y="1188720"/>
                </a:lnTo>
                <a:close/>
              </a:path>
            </a:pathLst>
          </a:custGeom>
          <a:ln w="12700">
            <a:solidFill>
              <a:srgbClr val="016273"/>
            </a:solidFill>
          </a:ln>
        </p:spPr>
        <p:txBody>
          <a:bodyPr wrap="square" lIns="0" tIns="0" rIns="0" bIns="0" rtlCol="0"/>
          <a:lstStyle/>
          <a:p>
            <a:endParaRPr sz="1800" dirty="0"/>
          </a:p>
        </p:txBody>
      </p:sp>
      <p:sp>
        <p:nvSpPr>
          <p:cNvPr id="4" name="object 4"/>
          <p:cNvSpPr/>
          <p:nvPr/>
        </p:nvSpPr>
        <p:spPr>
          <a:xfrm>
            <a:off x="13005234" y="7722524"/>
            <a:ext cx="813544" cy="187036"/>
          </a:xfrm>
          <a:prstGeom prst="rect">
            <a:avLst/>
          </a:prstGeom>
          <a:blipFill>
            <a:blip r:embed="rId2" cstate="print"/>
            <a:stretch>
              <a:fillRect/>
            </a:stretch>
          </a:blipFill>
        </p:spPr>
        <p:txBody>
          <a:bodyPr wrap="square" lIns="0" tIns="0" rIns="0" bIns="0" rtlCol="0"/>
          <a:lstStyle/>
          <a:p>
            <a:endParaRPr sz="1800" dirty="0"/>
          </a:p>
        </p:txBody>
      </p:sp>
      <p:sp>
        <p:nvSpPr>
          <p:cNvPr id="5" name="object 5"/>
          <p:cNvSpPr/>
          <p:nvPr/>
        </p:nvSpPr>
        <p:spPr>
          <a:xfrm>
            <a:off x="12738100" y="7597140"/>
            <a:ext cx="1150620" cy="358140"/>
          </a:xfrm>
          <a:custGeom>
            <a:avLst/>
            <a:gdLst/>
            <a:ahLst/>
            <a:cxnLst/>
            <a:rect l="l" t="t" r="r" b="b"/>
            <a:pathLst>
              <a:path w="1150619" h="358140">
                <a:moveTo>
                  <a:pt x="0" y="358139"/>
                </a:moveTo>
                <a:lnTo>
                  <a:pt x="1150619" y="358139"/>
                </a:lnTo>
                <a:lnTo>
                  <a:pt x="1150619" y="0"/>
                </a:lnTo>
                <a:lnTo>
                  <a:pt x="0" y="0"/>
                </a:lnTo>
                <a:lnTo>
                  <a:pt x="0" y="358139"/>
                </a:lnTo>
                <a:close/>
              </a:path>
            </a:pathLst>
          </a:custGeom>
          <a:solidFill>
            <a:srgbClr val="FFFFFF"/>
          </a:solidFill>
        </p:spPr>
        <p:txBody>
          <a:bodyPr wrap="square" lIns="0" tIns="0" rIns="0" bIns="0" rtlCol="0"/>
          <a:lstStyle/>
          <a:p>
            <a:endParaRPr sz="1800" dirty="0"/>
          </a:p>
        </p:txBody>
      </p:sp>
      <p:sp>
        <p:nvSpPr>
          <p:cNvPr id="6" name="object 6"/>
          <p:cNvSpPr txBox="1">
            <a:spLocks noGrp="1"/>
          </p:cNvSpPr>
          <p:nvPr>
            <p:ph type="title"/>
          </p:nvPr>
        </p:nvSpPr>
        <p:spPr>
          <a:xfrm>
            <a:off x="535941" y="237246"/>
            <a:ext cx="9106535" cy="628377"/>
          </a:xfrm>
          <a:prstGeom prst="rect">
            <a:avLst/>
          </a:prstGeom>
        </p:spPr>
        <p:txBody>
          <a:bodyPr vert="horz" wrap="square" lIns="0" tIns="12700" rIns="0" bIns="0" rtlCol="0" anchor="ctr">
            <a:spAutoFit/>
          </a:bodyPr>
          <a:lstStyle/>
          <a:p>
            <a:pPr marL="12700">
              <a:lnSpc>
                <a:spcPct val="100000"/>
              </a:lnSpc>
              <a:spcBef>
                <a:spcPts val="100"/>
              </a:spcBef>
            </a:pPr>
            <a:r>
              <a:rPr spc="-14" dirty="0"/>
              <a:t>Microsoft </a:t>
            </a:r>
            <a:r>
              <a:rPr lang="en-US" spc="-14" dirty="0"/>
              <a:t>|</a:t>
            </a:r>
            <a:r>
              <a:rPr dirty="0"/>
              <a:t> Gaming </a:t>
            </a:r>
            <a:r>
              <a:rPr spc="-5" dirty="0"/>
              <a:t>Compliance</a:t>
            </a:r>
            <a:r>
              <a:rPr spc="44" dirty="0"/>
              <a:t> </a:t>
            </a:r>
            <a:r>
              <a:rPr spc="14" dirty="0"/>
              <a:t>Reporting</a:t>
            </a:r>
            <a:endParaRPr dirty="0"/>
          </a:p>
        </p:txBody>
      </p:sp>
      <p:sp>
        <p:nvSpPr>
          <p:cNvPr id="7" name="object 7"/>
          <p:cNvSpPr/>
          <p:nvPr/>
        </p:nvSpPr>
        <p:spPr>
          <a:xfrm>
            <a:off x="7396480" y="1714500"/>
            <a:ext cx="6776720" cy="5783580"/>
          </a:xfrm>
          <a:prstGeom prst="rect">
            <a:avLst/>
          </a:prstGeom>
          <a:blipFill>
            <a:blip r:embed="rId3" cstate="print"/>
            <a:stretch>
              <a:fillRect/>
            </a:stretch>
          </a:blipFill>
        </p:spPr>
        <p:txBody>
          <a:bodyPr wrap="square" lIns="0" tIns="0" rIns="0" bIns="0" rtlCol="0"/>
          <a:lstStyle/>
          <a:p>
            <a:endParaRPr sz="1800" dirty="0"/>
          </a:p>
        </p:txBody>
      </p:sp>
      <p:sp>
        <p:nvSpPr>
          <p:cNvPr id="8" name="object 8"/>
          <p:cNvSpPr/>
          <p:nvPr/>
        </p:nvSpPr>
        <p:spPr>
          <a:xfrm>
            <a:off x="7823201" y="2258060"/>
            <a:ext cx="5974079" cy="3495040"/>
          </a:xfrm>
          <a:prstGeom prst="rect">
            <a:avLst/>
          </a:prstGeom>
          <a:blipFill>
            <a:blip r:embed="rId4" cstate="print"/>
            <a:stretch>
              <a:fillRect/>
            </a:stretch>
          </a:blipFill>
        </p:spPr>
        <p:txBody>
          <a:bodyPr wrap="square" lIns="0" tIns="0" rIns="0" bIns="0" rtlCol="0"/>
          <a:lstStyle/>
          <a:p>
            <a:endParaRPr sz="1800" dirty="0"/>
          </a:p>
        </p:txBody>
      </p:sp>
      <p:sp>
        <p:nvSpPr>
          <p:cNvPr id="9" name="object 9"/>
          <p:cNvSpPr/>
          <p:nvPr/>
        </p:nvSpPr>
        <p:spPr>
          <a:xfrm>
            <a:off x="7818120" y="2252980"/>
            <a:ext cx="5984240" cy="3505200"/>
          </a:xfrm>
          <a:custGeom>
            <a:avLst/>
            <a:gdLst/>
            <a:ahLst/>
            <a:cxnLst/>
            <a:rect l="l" t="t" r="r" b="b"/>
            <a:pathLst>
              <a:path w="5984240" h="3505200">
                <a:moveTo>
                  <a:pt x="0" y="3505200"/>
                </a:moveTo>
                <a:lnTo>
                  <a:pt x="5984239" y="3505200"/>
                </a:lnTo>
                <a:lnTo>
                  <a:pt x="5984239" y="0"/>
                </a:lnTo>
                <a:lnTo>
                  <a:pt x="0" y="0"/>
                </a:lnTo>
                <a:lnTo>
                  <a:pt x="0" y="3505200"/>
                </a:lnTo>
                <a:close/>
              </a:path>
            </a:pathLst>
          </a:custGeom>
          <a:ln w="10160">
            <a:solidFill>
              <a:srgbClr val="000000"/>
            </a:solidFill>
          </a:ln>
        </p:spPr>
        <p:txBody>
          <a:bodyPr wrap="square" lIns="0" tIns="0" rIns="0" bIns="0" rtlCol="0"/>
          <a:lstStyle/>
          <a:p>
            <a:endParaRPr sz="1800" dirty="0"/>
          </a:p>
        </p:txBody>
      </p:sp>
      <p:sp>
        <p:nvSpPr>
          <p:cNvPr id="10" name="object 10"/>
          <p:cNvSpPr txBox="1"/>
          <p:nvPr/>
        </p:nvSpPr>
        <p:spPr>
          <a:xfrm>
            <a:off x="535941" y="1470724"/>
            <a:ext cx="3077210" cy="441788"/>
          </a:xfrm>
          <a:prstGeom prst="rect">
            <a:avLst/>
          </a:prstGeom>
        </p:spPr>
        <p:txBody>
          <a:bodyPr vert="horz" wrap="square" lIns="0" tIns="11430" rIns="0" bIns="0" rtlCol="0">
            <a:spAutoFit/>
          </a:bodyPr>
          <a:lstStyle/>
          <a:p>
            <a:pPr marL="12700">
              <a:spcBef>
                <a:spcPts val="90"/>
              </a:spcBef>
            </a:pPr>
            <a:r>
              <a:rPr sz="2796" spc="-5" dirty="0">
                <a:solidFill>
                  <a:srgbClr val="F97842"/>
                </a:solidFill>
                <a:latin typeface="Segoe UI Light" panose="020B0502040204020203" pitchFamily="34" charset="0"/>
                <a:cs typeface="Segoe UI Light" panose="020B0502040204020203" pitchFamily="34" charset="0"/>
              </a:rPr>
              <a:t>What </a:t>
            </a:r>
            <a:r>
              <a:rPr sz="2796" spc="-55" dirty="0">
                <a:solidFill>
                  <a:srgbClr val="F97842"/>
                </a:solidFill>
                <a:latin typeface="Segoe UI Light" panose="020B0502040204020203" pitchFamily="34" charset="0"/>
                <a:cs typeface="Segoe UI Light" panose="020B0502040204020203" pitchFamily="34" charset="0"/>
              </a:rPr>
              <a:t>We</a:t>
            </a:r>
            <a:r>
              <a:rPr sz="2796" spc="-90" dirty="0">
                <a:solidFill>
                  <a:srgbClr val="F97842"/>
                </a:solidFill>
                <a:latin typeface="Segoe UI Light" panose="020B0502040204020203" pitchFamily="34" charset="0"/>
                <a:cs typeface="Segoe UI Light" panose="020B0502040204020203" pitchFamily="34" charset="0"/>
              </a:rPr>
              <a:t> </a:t>
            </a:r>
            <a:r>
              <a:rPr sz="2796" spc="-5" dirty="0">
                <a:solidFill>
                  <a:srgbClr val="F97842"/>
                </a:solidFill>
                <a:latin typeface="Segoe UI Light" panose="020B0502040204020203" pitchFamily="34" charset="0"/>
                <a:cs typeface="Segoe UI Light" panose="020B0502040204020203" pitchFamily="34" charset="0"/>
              </a:rPr>
              <a:t>Did</a:t>
            </a:r>
            <a:endParaRPr sz="2796" dirty="0">
              <a:solidFill>
                <a:srgbClr val="F97842"/>
              </a:solidFill>
              <a:latin typeface="Segoe UI Light" panose="020B0502040204020203" pitchFamily="34" charset="0"/>
              <a:cs typeface="Segoe UI Light" panose="020B0502040204020203" pitchFamily="34" charset="0"/>
            </a:endParaRPr>
          </a:p>
        </p:txBody>
      </p:sp>
      <p:sp>
        <p:nvSpPr>
          <p:cNvPr id="11" name="object 11"/>
          <p:cNvSpPr txBox="1"/>
          <p:nvPr/>
        </p:nvSpPr>
        <p:spPr>
          <a:xfrm>
            <a:off x="535941" y="2106804"/>
            <a:ext cx="6396990" cy="4497000"/>
          </a:xfrm>
          <a:prstGeom prst="rect">
            <a:avLst/>
          </a:prstGeom>
        </p:spPr>
        <p:txBody>
          <a:bodyPr vert="horz" wrap="square" lIns="0" tIns="10160" rIns="0" bIns="0" rtlCol="0">
            <a:spAutoFit/>
          </a:bodyPr>
          <a:lstStyle/>
          <a:p>
            <a:pPr marL="424163" marR="63498" indent="-411463">
              <a:lnSpc>
                <a:spcPct val="121600"/>
              </a:lnSpc>
              <a:spcBef>
                <a:spcPts val="80"/>
              </a:spcBef>
              <a:buFont typeface="Arial"/>
              <a:buChar char="•"/>
              <a:tabLst>
                <a:tab pos="424163" algn="l"/>
                <a:tab pos="424798" algn="l"/>
              </a:tabLst>
            </a:pPr>
            <a:r>
              <a:rPr sz="1596" dirty="0">
                <a:solidFill>
                  <a:srgbClr val="2B2B2B"/>
                </a:solidFill>
                <a:cs typeface="Segoe UI"/>
              </a:rPr>
              <a:t>The </a:t>
            </a:r>
            <a:r>
              <a:rPr sz="1596" spc="5" dirty="0">
                <a:solidFill>
                  <a:srgbClr val="2B2B2B"/>
                </a:solidFill>
                <a:cs typeface="Segoe UI"/>
              </a:rPr>
              <a:t>Gaming Compliance program at </a:t>
            </a:r>
            <a:r>
              <a:rPr sz="1596" dirty="0">
                <a:solidFill>
                  <a:srgbClr val="2B2B2B"/>
                </a:solidFill>
                <a:cs typeface="Segoe UI"/>
              </a:rPr>
              <a:t>Microsoft reached  out to </a:t>
            </a:r>
            <a:r>
              <a:rPr sz="1596" spc="5" dirty="0">
                <a:solidFill>
                  <a:srgbClr val="2B2B2B"/>
                </a:solidFill>
                <a:cs typeface="Segoe UI"/>
              </a:rPr>
              <a:t>Affirma </a:t>
            </a:r>
            <a:r>
              <a:rPr sz="1596" spc="10" dirty="0">
                <a:solidFill>
                  <a:srgbClr val="2B2B2B"/>
                </a:solidFill>
                <a:cs typeface="Segoe UI"/>
              </a:rPr>
              <a:t>support </a:t>
            </a:r>
            <a:r>
              <a:rPr sz="1596" spc="5" dirty="0">
                <a:solidFill>
                  <a:srgbClr val="2B2B2B"/>
                </a:solidFill>
                <a:cs typeface="Segoe UI"/>
              </a:rPr>
              <a:t>in </a:t>
            </a:r>
            <a:r>
              <a:rPr sz="1596" dirty="0">
                <a:solidFill>
                  <a:srgbClr val="2B2B2B"/>
                </a:solidFill>
                <a:cs typeface="Segoe UI"/>
              </a:rPr>
              <a:t>developing comprehensive  </a:t>
            </a:r>
            <a:r>
              <a:rPr sz="1596" spc="5" dirty="0">
                <a:solidFill>
                  <a:srgbClr val="2B2B2B"/>
                </a:solidFill>
                <a:cs typeface="Segoe UI"/>
              </a:rPr>
              <a:t>reporting </a:t>
            </a:r>
            <a:r>
              <a:rPr sz="1596" spc="10" dirty="0">
                <a:solidFill>
                  <a:srgbClr val="2B2B2B"/>
                </a:solidFill>
                <a:cs typeface="Segoe UI"/>
              </a:rPr>
              <a:t>and </a:t>
            </a:r>
            <a:r>
              <a:rPr sz="1596" dirty="0">
                <a:solidFill>
                  <a:srgbClr val="2B2B2B"/>
                </a:solidFill>
                <a:cs typeface="Segoe UI"/>
              </a:rPr>
              <a:t>analytics with </a:t>
            </a:r>
            <a:r>
              <a:rPr sz="1596" spc="-10" dirty="0">
                <a:solidFill>
                  <a:srgbClr val="2B2B2B"/>
                </a:solidFill>
                <a:cs typeface="Segoe UI"/>
              </a:rPr>
              <a:t>Power</a:t>
            </a:r>
            <a:r>
              <a:rPr sz="1596" spc="-5" dirty="0">
                <a:solidFill>
                  <a:srgbClr val="2B2B2B"/>
                </a:solidFill>
                <a:cs typeface="Segoe UI"/>
              </a:rPr>
              <a:t> </a:t>
            </a:r>
            <a:r>
              <a:rPr sz="1596" spc="5" dirty="0">
                <a:solidFill>
                  <a:srgbClr val="2B2B2B"/>
                </a:solidFill>
                <a:cs typeface="Segoe UI"/>
              </a:rPr>
              <a:t>BI.</a:t>
            </a:r>
            <a:endParaRPr sz="1596" dirty="0">
              <a:cs typeface="Segoe UI"/>
            </a:endParaRPr>
          </a:p>
          <a:p>
            <a:pPr marL="424163" indent="-411463">
              <a:spcBef>
                <a:spcPts val="1080"/>
              </a:spcBef>
              <a:buFont typeface="Arial"/>
              <a:buChar char="•"/>
              <a:tabLst>
                <a:tab pos="424163" algn="l"/>
                <a:tab pos="424798" algn="l"/>
              </a:tabLst>
            </a:pPr>
            <a:r>
              <a:rPr sz="1596" dirty="0">
                <a:solidFill>
                  <a:srgbClr val="2B2B2B"/>
                </a:solidFill>
                <a:cs typeface="Segoe UI"/>
              </a:rPr>
              <a:t>The </a:t>
            </a:r>
            <a:r>
              <a:rPr sz="1596" spc="-5" dirty="0">
                <a:solidFill>
                  <a:srgbClr val="2B2B2B"/>
                </a:solidFill>
                <a:cs typeface="Segoe UI"/>
              </a:rPr>
              <a:t>program’s </a:t>
            </a:r>
            <a:r>
              <a:rPr sz="1596" spc="5" dirty="0">
                <a:solidFill>
                  <a:srgbClr val="2B2B2B"/>
                </a:solidFill>
                <a:cs typeface="Segoe UI"/>
              </a:rPr>
              <a:t>leadership team needed </a:t>
            </a:r>
            <a:r>
              <a:rPr sz="1596" dirty="0">
                <a:solidFill>
                  <a:srgbClr val="2B2B2B"/>
                </a:solidFill>
                <a:cs typeface="Segoe UI"/>
              </a:rPr>
              <a:t>to tell </a:t>
            </a:r>
            <a:r>
              <a:rPr sz="1596" spc="10" dirty="0">
                <a:solidFill>
                  <a:srgbClr val="2B2B2B"/>
                </a:solidFill>
                <a:cs typeface="Segoe UI"/>
              </a:rPr>
              <a:t>a </a:t>
            </a:r>
            <a:r>
              <a:rPr sz="1596" spc="14" dirty="0">
                <a:solidFill>
                  <a:srgbClr val="2B2B2B"/>
                </a:solidFill>
                <a:cs typeface="Segoe UI"/>
              </a:rPr>
              <a:t>story</a:t>
            </a:r>
            <a:r>
              <a:rPr sz="1596" spc="-130" dirty="0">
                <a:solidFill>
                  <a:srgbClr val="2B2B2B"/>
                </a:solidFill>
                <a:cs typeface="Segoe UI"/>
              </a:rPr>
              <a:t> </a:t>
            </a:r>
            <a:r>
              <a:rPr sz="1596" spc="-20" dirty="0">
                <a:solidFill>
                  <a:srgbClr val="2B2B2B"/>
                </a:solidFill>
                <a:cs typeface="Segoe UI"/>
              </a:rPr>
              <a:t>of</a:t>
            </a:r>
            <a:endParaRPr sz="1596" dirty="0">
              <a:cs typeface="Segoe UI"/>
            </a:endParaRPr>
          </a:p>
          <a:p>
            <a:pPr marL="424163">
              <a:spcBef>
                <a:spcPts val="480"/>
              </a:spcBef>
            </a:pPr>
            <a:r>
              <a:rPr sz="1596" dirty="0">
                <a:solidFill>
                  <a:srgbClr val="2B2B2B"/>
                </a:solidFill>
                <a:cs typeface="Segoe UI"/>
              </a:rPr>
              <a:t>accountability across </a:t>
            </a:r>
            <a:r>
              <a:rPr sz="1596" spc="5" dirty="0">
                <a:solidFill>
                  <a:srgbClr val="2B2B2B"/>
                </a:solidFill>
                <a:cs typeface="Segoe UI"/>
              </a:rPr>
              <a:t>the </a:t>
            </a:r>
            <a:r>
              <a:rPr sz="1596" spc="-5" dirty="0">
                <a:solidFill>
                  <a:srgbClr val="2B2B2B"/>
                </a:solidFill>
                <a:cs typeface="Segoe UI"/>
              </a:rPr>
              <a:t>various </a:t>
            </a:r>
            <a:r>
              <a:rPr sz="1596" dirty="0">
                <a:solidFill>
                  <a:srgbClr val="2B2B2B"/>
                </a:solidFill>
                <a:cs typeface="Segoe UI"/>
              </a:rPr>
              <a:t>engineering</a:t>
            </a:r>
            <a:r>
              <a:rPr sz="1596" spc="104" dirty="0">
                <a:solidFill>
                  <a:srgbClr val="2B2B2B"/>
                </a:solidFill>
                <a:cs typeface="Segoe UI"/>
              </a:rPr>
              <a:t> </a:t>
            </a:r>
            <a:r>
              <a:rPr sz="1596" spc="5" dirty="0">
                <a:solidFill>
                  <a:srgbClr val="2B2B2B"/>
                </a:solidFill>
                <a:cs typeface="Segoe UI"/>
              </a:rPr>
              <a:t>teams.</a:t>
            </a:r>
            <a:endParaRPr sz="1596" dirty="0">
              <a:cs typeface="Segoe UI"/>
            </a:endParaRPr>
          </a:p>
          <a:p>
            <a:pPr marL="424163" marR="156839" indent="-411463" algn="just">
              <a:lnSpc>
                <a:spcPct val="121500"/>
              </a:lnSpc>
              <a:spcBef>
                <a:spcPts val="595"/>
              </a:spcBef>
              <a:buFont typeface="Arial"/>
              <a:buChar char="•"/>
              <a:tabLst>
                <a:tab pos="424798" algn="l"/>
              </a:tabLst>
            </a:pPr>
            <a:r>
              <a:rPr sz="1596" spc="5" dirty="0">
                <a:solidFill>
                  <a:srgbClr val="2B2B2B"/>
                </a:solidFill>
                <a:cs typeface="Segoe UI"/>
              </a:rPr>
              <a:t>Affirma </a:t>
            </a:r>
            <a:r>
              <a:rPr sz="1596" dirty="0">
                <a:solidFill>
                  <a:srgbClr val="2B2B2B"/>
                </a:solidFill>
                <a:cs typeface="Segoe UI"/>
              </a:rPr>
              <a:t>worked with </a:t>
            </a:r>
            <a:r>
              <a:rPr sz="1596" spc="10" dirty="0">
                <a:solidFill>
                  <a:srgbClr val="2B2B2B"/>
                </a:solidFill>
                <a:cs typeface="Segoe UI"/>
              </a:rPr>
              <a:t>them </a:t>
            </a:r>
            <a:r>
              <a:rPr sz="1596" dirty="0">
                <a:solidFill>
                  <a:srgbClr val="2B2B2B"/>
                </a:solidFill>
                <a:cs typeface="Segoe UI"/>
              </a:rPr>
              <a:t>to review </a:t>
            </a:r>
            <a:r>
              <a:rPr sz="1596" spc="5" dirty="0">
                <a:solidFill>
                  <a:srgbClr val="2B2B2B"/>
                </a:solidFill>
                <a:cs typeface="Segoe UI"/>
              </a:rPr>
              <a:t>the </a:t>
            </a:r>
            <a:r>
              <a:rPr sz="1596" spc="10" dirty="0">
                <a:solidFill>
                  <a:srgbClr val="2B2B2B"/>
                </a:solidFill>
                <a:cs typeface="Segoe UI"/>
              </a:rPr>
              <a:t>data </a:t>
            </a:r>
            <a:r>
              <a:rPr sz="1596" dirty="0">
                <a:solidFill>
                  <a:srgbClr val="2B2B2B"/>
                </a:solidFill>
                <a:cs typeface="Segoe UI"/>
              </a:rPr>
              <a:t>available  across several source </a:t>
            </a:r>
            <a:r>
              <a:rPr sz="1596" spc="5" dirty="0">
                <a:solidFill>
                  <a:srgbClr val="2B2B2B"/>
                </a:solidFill>
                <a:cs typeface="Segoe UI"/>
              </a:rPr>
              <a:t>systems </a:t>
            </a:r>
            <a:r>
              <a:rPr sz="1596" spc="10" dirty="0">
                <a:solidFill>
                  <a:srgbClr val="2B2B2B"/>
                </a:solidFill>
                <a:cs typeface="Segoe UI"/>
              </a:rPr>
              <a:t>and </a:t>
            </a:r>
            <a:r>
              <a:rPr sz="1596" spc="5" dirty="0">
                <a:solidFill>
                  <a:srgbClr val="2B2B2B"/>
                </a:solidFill>
                <a:cs typeface="Segoe UI"/>
              </a:rPr>
              <a:t>determine the</a:t>
            </a:r>
            <a:r>
              <a:rPr sz="1596" spc="-90" dirty="0">
                <a:solidFill>
                  <a:srgbClr val="2B2B2B"/>
                </a:solidFill>
                <a:cs typeface="Segoe UI"/>
              </a:rPr>
              <a:t> </a:t>
            </a:r>
            <a:r>
              <a:rPr sz="1596" spc="10" dirty="0">
                <a:solidFill>
                  <a:srgbClr val="2B2B2B"/>
                </a:solidFill>
                <a:cs typeface="Segoe UI"/>
              </a:rPr>
              <a:t>most  </a:t>
            </a:r>
            <a:r>
              <a:rPr sz="1596" dirty="0">
                <a:solidFill>
                  <a:srgbClr val="2B2B2B"/>
                </a:solidFill>
                <a:cs typeface="Segoe UI"/>
              </a:rPr>
              <a:t>impactful </a:t>
            </a:r>
            <a:r>
              <a:rPr sz="1596" spc="5" dirty="0">
                <a:solidFill>
                  <a:srgbClr val="2B2B2B"/>
                </a:solidFill>
                <a:cs typeface="Segoe UI"/>
              </a:rPr>
              <a:t>analysis that we </a:t>
            </a:r>
            <a:r>
              <a:rPr sz="1596" dirty="0">
                <a:solidFill>
                  <a:srgbClr val="2B2B2B"/>
                </a:solidFill>
                <a:cs typeface="Segoe UI"/>
              </a:rPr>
              <a:t>could</a:t>
            </a:r>
            <a:r>
              <a:rPr sz="1596" spc="-25" dirty="0">
                <a:solidFill>
                  <a:srgbClr val="2B2B2B"/>
                </a:solidFill>
                <a:cs typeface="Segoe UI"/>
              </a:rPr>
              <a:t> </a:t>
            </a:r>
            <a:r>
              <a:rPr sz="1596" spc="5" dirty="0">
                <a:solidFill>
                  <a:srgbClr val="2B2B2B"/>
                </a:solidFill>
                <a:cs typeface="Segoe UI"/>
              </a:rPr>
              <a:t>automate.</a:t>
            </a:r>
            <a:endParaRPr sz="1596" dirty="0">
              <a:cs typeface="Segoe UI"/>
            </a:endParaRPr>
          </a:p>
          <a:p>
            <a:pPr marL="424163" marR="233035" indent="-411463">
              <a:lnSpc>
                <a:spcPct val="121400"/>
              </a:lnSpc>
              <a:spcBef>
                <a:spcPts val="590"/>
              </a:spcBef>
              <a:buFont typeface="Arial"/>
              <a:buChar char="•"/>
              <a:tabLst>
                <a:tab pos="424163" algn="l"/>
                <a:tab pos="424798" algn="l"/>
              </a:tabLst>
            </a:pPr>
            <a:r>
              <a:rPr sz="1596" dirty="0">
                <a:solidFill>
                  <a:srgbClr val="2B2B2B"/>
                </a:solidFill>
                <a:cs typeface="Segoe UI"/>
              </a:rPr>
              <a:t>Several </a:t>
            </a:r>
            <a:r>
              <a:rPr sz="1596" spc="-10" dirty="0">
                <a:solidFill>
                  <a:srgbClr val="2B2B2B"/>
                </a:solidFill>
                <a:cs typeface="Segoe UI"/>
              </a:rPr>
              <a:t>Power </a:t>
            </a:r>
            <a:r>
              <a:rPr sz="1596" spc="5" dirty="0">
                <a:solidFill>
                  <a:srgbClr val="2B2B2B"/>
                </a:solidFill>
                <a:cs typeface="Segoe UI"/>
              </a:rPr>
              <a:t>BI </a:t>
            </a:r>
            <a:r>
              <a:rPr sz="1596" dirty="0">
                <a:solidFill>
                  <a:srgbClr val="2B2B2B"/>
                </a:solidFill>
                <a:cs typeface="Segoe UI"/>
              </a:rPr>
              <a:t>dashboards </a:t>
            </a:r>
            <a:r>
              <a:rPr sz="1596" spc="-5" dirty="0">
                <a:solidFill>
                  <a:srgbClr val="2B2B2B"/>
                </a:solidFill>
                <a:cs typeface="Segoe UI"/>
              </a:rPr>
              <a:t>were </a:t>
            </a:r>
            <a:r>
              <a:rPr sz="1596" dirty="0">
                <a:solidFill>
                  <a:srgbClr val="2B2B2B"/>
                </a:solidFill>
                <a:cs typeface="Segoe UI"/>
              </a:rPr>
              <a:t>created to </a:t>
            </a:r>
            <a:r>
              <a:rPr sz="1596" spc="10" dirty="0">
                <a:solidFill>
                  <a:srgbClr val="2B2B2B"/>
                </a:solidFill>
                <a:cs typeface="Segoe UI"/>
              </a:rPr>
              <a:t>manage  </a:t>
            </a:r>
            <a:r>
              <a:rPr sz="1596" spc="5" dirty="0">
                <a:solidFill>
                  <a:srgbClr val="2B2B2B"/>
                </a:solidFill>
                <a:cs typeface="Segoe UI"/>
              </a:rPr>
              <a:t>the ongoing </a:t>
            </a:r>
            <a:r>
              <a:rPr sz="1596" dirty="0">
                <a:solidFill>
                  <a:srgbClr val="2B2B2B"/>
                </a:solidFill>
                <a:cs typeface="Segoe UI"/>
              </a:rPr>
              <a:t>work </a:t>
            </a:r>
            <a:r>
              <a:rPr sz="1596" spc="-14" dirty="0">
                <a:solidFill>
                  <a:srgbClr val="2B2B2B"/>
                </a:solidFill>
                <a:cs typeface="Segoe UI"/>
              </a:rPr>
              <a:t>of </a:t>
            </a:r>
            <a:r>
              <a:rPr sz="1596" spc="5" dirty="0">
                <a:solidFill>
                  <a:srgbClr val="2B2B2B"/>
                </a:solidFill>
                <a:cs typeface="Segoe UI"/>
              </a:rPr>
              <a:t>these teams, and </a:t>
            </a:r>
            <a:r>
              <a:rPr sz="1596" dirty="0">
                <a:solidFill>
                  <a:srgbClr val="2B2B2B"/>
                </a:solidFill>
                <a:cs typeface="Segoe UI"/>
              </a:rPr>
              <a:t>ensure </a:t>
            </a:r>
            <a:r>
              <a:rPr sz="1596" spc="5" dirty="0">
                <a:solidFill>
                  <a:srgbClr val="2B2B2B"/>
                </a:solidFill>
                <a:cs typeface="Segoe UI"/>
              </a:rPr>
              <a:t>that  compliance standards </a:t>
            </a:r>
            <a:r>
              <a:rPr sz="1596" dirty="0">
                <a:solidFill>
                  <a:srgbClr val="2B2B2B"/>
                </a:solidFill>
                <a:cs typeface="Segoe UI"/>
              </a:rPr>
              <a:t>are consistently being </a:t>
            </a:r>
            <a:r>
              <a:rPr sz="1596" spc="10" dirty="0">
                <a:solidFill>
                  <a:srgbClr val="2B2B2B"/>
                </a:solidFill>
                <a:cs typeface="Segoe UI"/>
              </a:rPr>
              <a:t>met </a:t>
            </a:r>
            <a:r>
              <a:rPr sz="1596" dirty="0">
                <a:solidFill>
                  <a:srgbClr val="2B2B2B"/>
                </a:solidFill>
                <a:cs typeface="Segoe UI"/>
              </a:rPr>
              <a:t>or  </a:t>
            </a:r>
            <a:r>
              <a:rPr sz="1596" spc="5" dirty="0">
                <a:solidFill>
                  <a:srgbClr val="2B2B2B"/>
                </a:solidFill>
                <a:cs typeface="Segoe UI"/>
              </a:rPr>
              <a:t>exceeded.</a:t>
            </a:r>
            <a:endParaRPr sz="1596" dirty="0">
              <a:cs typeface="Segoe UI"/>
            </a:endParaRPr>
          </a:p>
          <a:p>
            <a:pPr marL="424163" marR="5080" indent="-411463">
              <a:lnSpc>
                <a:spcPct val="121500"/>
              </a:lnSpc>
              <a:spcBef>
                <a:spcPts val="590"/>
              </a:spcBef>
              <a:buFont typeface="Arial"/>
              <a:buChar char="•"/>
              <a:tabLst>
                <a:tab pos="424163" algn="l"/>
                <a:tab pos="424798" algn="l"/>
              </a:tabLst>
            </a:pPr>
            <a:r>
              <a:rPr sz="1596" spc="14" dirty="0">
                <a:solidFill>
                  <a:srgbClr val="2B2B2B"/>
                </a:solidFill>
                <a:cs typeface="Segoe UI"/>
              </a:rPr>
              <a:t>Primary </a:t>
            </a:r>
            <a:r>
              <a:rPr sz="1596" spc="5" dirty="0">
                <a:solidFill>
                  <a:srgbClr val="2B2B2B"/>
                </a:solidFill>
                <a:cs typeface="Segoe UI"/>
              </a:rPr>
              <a:t>metrics </a:t>
            </a:r>
            <a:r>
              <a:rPr sz="1596" dirty="0">
                <a:solidFill>
                  <a:srgbClr val="2B2B2B"/>
                </a:solidFill>
                <a:cs typeface="Segoe UI"/>
              </a:rPr>
              <a:t>include completed </a:t>
            </a:r>
            <a:r>
              <a:rPr sz="1596" spc="5" dirty="0">
                <a:solidFill>
                  <a:srgbClr val="2B2B2B"/>
                </a:solidFill>
                <a:cs typeface="Segoe UI"/>
              </a:rPr>
              <a:t>tasks by team,  </a:t>
            </a:r>
            <a:r>
              <a:rPr sz="1596" dirty="0">
                <a:solidFill>
                  <a:srgbClr val="2B2B2B"/>
                </a:solidFill>
                <a:cs typeface="Segoe UI"/>
              </a:rPr>
              <a:t>complete/incomplete projects </a:t>
            </a:r>
            <a:r>
              <a:rPr sz="1596" spc="5" dirty="0">
                <a:solidFill>
                  <a:srgbClr val="2B2B2B"/>
                </a:solidFill>
                <a:cs typeface="Segoe UI"/>
              </a:rPr>
              <a:t>by team, </a:t>
            </a:r>
            <a:r>
              <a:rPr sz="1596" spc="10" dirty="0">
                <a:solidFill>
                  <a:srgbClr val="2B2B2B"/>
                </a:solidFill>
                <a:cs typeface="Segoe UI"/>
              </a:rPr>
              <a:t>and </a:t>
            </a:r>
            <a:r>
              <a:rPr sz="1596" spc="5" dirty="0">
                <a:solidFill>
                  <a:srgbClr val="2B2B2B"/>
                </a:solidFill>
                <a:cs typeface="Segoe UI"/>
              </a:rPr>
              <a:t>compliance  </a:t>
            </a:r>
            <a:r>
              <a:rPr sz="1596" dirty="0">
                <a:solidFill>
                  <a:srgbClr val="2B2B2B"/>
                </a:solidFill>
                <a:cs typeface="Segoe UI"/>
              </a:rPr>
              <a:t>achievement across</a:t>
            </a:r>
            <a:r>
              <a:rPr sz="1596" spc="20" dirty="0">
                <a:solidFill>
                  <a:srgbClr val="2B2B2B"/>
                </a:solidFill>
                <a:cs typeface="Segoe UI"/>
              </a:rPr>
              <a:t> </a:t>
            </a:r>
            <a:r>
              <a:rPr sz="1596" spc="5" dirty="0">
                <a:solidFill>
                  <a:srgbClr val="2B2B2B"/>
                </a:solidFill>
                <a:cs typeface="Segoe UI"/>
              </a:rPr>
              <a:t>programs.</a:t>
            </a:r>
            <a:endParaRPr sz="1596" dirty="0">
              <a:cs typeface="Segoe UI"/>
            </a:endParaRPr>
          </a:p>
        </p:txBody>
      </p:sp>
      <p:sp>
        <p:nvSpPr>
          <p:cNvPr id="14" name="object 5">
            <a:extLst>
              <a:ext uri="{FF2B5EF4-FFF2-40B4-BE49-F238E27FC236}">
                <a16:creationId xmlns:a16="http://schemas.microsoft.com/office/drawing/2014/main" id="{AF26DEA6-7BF6-40EB-9518-94D95A9A7D56}"/>
              </a:ext>
            </a:extLst>
          </p:cNvPr>
          <p:cNvSpPr/>
          <p:nvPr/>
        </p:nvSpPr>
        <p:spPr>
          <a:xfrm>
            <a:off x="12935164" y="7667028"/>
            <a:ext cx="883613" cy="288252"/>
          </a:xfrm>
          <a:prstGeom prst="rect">
            <a:avLst/>
          </a:prstGeom>
          <a:blipFill>
            <a:blip r:embed="rId5" cstate="print"/>
            <a:stretch>
              <a:fillRect/>
            </a:stretch>
          </a:blipFill>
        </p:spPr>
        <p:txBody>
          <a:bodyPr wrap="square" lIns="0" tIns="0" rIns="0" bIns="0" rtlCol="0"/>
          <a:lstStyle/>
          <a:p>
            <a:endParaRPr sz="1888"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D1AD22-2C78-4ADD-9C9D-168F3227B562}"/>
              </a:ext>
            </a:extLst>
          </p:cNvPr>
          <p:cNvSpPr/>
          <p:nvPr/>
        </p:nvSpPr>
        <p:spPr>
          <a:xfrm>
            <a:off x="0" y="-18538"/>
            <a:ext cx="14630400" cy="125254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76806"/>
            <a:endParaRPr lang="en-US" sz="1500">
              <a:solidFill>
                <a:prstClr val="white"/>
              </a:solidFill>
              <a:latin typeface="Segoe UI"/>
            </a:endParaRPr>
          </a:p>
        </p:txBody>
      </p:sp>
      <p:sp>
        <p:nvSpPr>
          <p:cNvPr id="8" name="Title 1">
            <a:extLst>
              <a:ext uri="{FF2B5EF4-FFF2-40B4-BE49-F238E27FC236}">
                <a16:creationId xmlns:a16="http://schemas.microsoft.com/office/drawing/2014/main" id="{66F33208-94F4-49F0-8D62-7D30FF8C1830}"/>
              </a:ext>
            </a:extLst>
          </p:cNvPr>
          <p:cNvSpPr txBox="1">
            <a:spLocks/>
          </p:cNvSpPr>
          <p:nvPr/>
        </p:nvSpPr>
        <p:spPr>
          <a:xfrm>
            <a:off x="457200" y="274320"/>
            <a:ext cx="13716000" cy="640080"/>
          </a:xfrm>
          <a:prstGeom prst="rect">
            <a:avLst/>
          </a:prstGeom>
        </p:spPr>
        <p:txBody>
          <a:bodyPr vert="horz" lIns="91440" tIns="45720" rIns="91440" bIns="45720" rtlCol="0" anchor="ctr">
            <a:normAutofit/>
          </a:bodyPr>
          <a:lstStyle>
            <a:lvl1pPr algn="l" defTabSz="1075883" rtl="0" eaLnBrk="1" latinLnBrk="0" hangingPunct="1">
              <a:lnSpc>
                <a:spcPct val="90000"/>
              </a:lnSpc>
              <a:spcBef>
                <a:spcPct val="0"/>
              </a:spcBef>
              <a:buNone/>
              <a:defRPr sz="4000" kern="1200">
                <a:solidFill>
                  <a:schemeClr val="bg1"/>
                </a:solidFill>
                <a:latin typeface="+mj-lt"/>
                <a:ea typeface="+mj-ea"/>
                <a:cs typeface="+mj-cs"/>
              </a:defRPr>
            </a:lvl1pPr>
          </a:lstStyle>
          <a:p>
            <a:r>
              <a:rPr lang="en-US" dirty="0"/>
              <a:t>Microsoft – Citrix </a:t>
            </a:r>
            <a:r>
              <a:rPr lang="en-US" dirty="0" err="1"/>
              <a:t>CoSell</a:t>
            </a:r>
            <a:r>
              <a:rPr lang="en-US" dirty="0"/>
              <a:t> Power BI</a:t>
            </a:r>
          </a:p>
        </p:txBody>
      </p:sp>
      <p:sp>
        <p:nvSpPr>
          <p:cNvPr id="10" name="TextBox 9">
            <a:extLst>
              <a:ext uri="{FF2B5EF4-FFF2-40B4-BE49-F238E27FC236}">
                <a16:creationId xmlns:a16="http://schemas.microsoft.com/office/drawing/2014/main" id="{B75AA34D-69A4-4779-B189-8B852FB81B28}"/>
              </a:ext>
            </a:extLst>
          </p:cNvPr>
          <p:cNvSpPr txBox="1"/>
          <p:nvPr/>
        </p:nvSpPr>
        <p:spPr>
          <a:xfrm>
            <a:off x="9817901" y="1379899"/>
            <a:ext cx="4355299" cy="1015663"/>
          </a:xfrm>
          <a:prstGeom prst="rect">
            <a:avLst/>
          </a:prstGeom>
          <a:noFill/>
        </p:spPr>
        <p:txBody>
          <a:bodyPr wrap="square" rtlCol="0">
            <a:spAutoFit/>
          </a:bodyPr>
          <a:lstStyle/>
          <a:p>
            <a:r>
              <a:rPr lang="en-US" sz="2000" b="1" dirty="0">
                <a:latin typeface="+mj-lt"/>
              </a:rPr>
              <a:t>Locations: </a:t>
            </a:r>
            <a:r>
              <a:rPr lang="en-US" sz="2000" dirty="0">
                <a:latin typeface="+mj-lt"/>
              </a:rPr>
              <a:t>Seattle</a:t>
            </a:r>
          </a:p>
          <a:p>
            <a:r>
              <a:rPr lang="en-US" sz="2000" b="1" dirty="0">
                <a:latin typeface="+mj-lt"/>
              </a:rPr>
              <a:t>Duration: </a:t>
            </a:r>
            <a:r>
              <a:rPr lang="en-US" sz="2000" dirty="0">
                <a:latin typeface="+mj-lt"/>
              </a:rPr>
              <a:t>2019</a:t>
            </a:r>
          </a:p>
          <a:p>
            <a:r>
              <a:rPr lang="en-US" sz="2000" b="1" dirty="0">
                <a:latin typeface="+mj-lt"/>
              </a:rPr>
              <a:t>Industry:  </a:t>
            </a:r>
            <a:r>
              <a:rPr lang="en-US" sz="2000" dirty="0">
                <a:latin typeface="+mj-lt"/>
              </a:rPr>
              <a:t>High Tech Gaming</a:t>
            </a:r>
          </a:p>
        </p:txBody>
      </p:sp>
      <p:pic>
        <p:nvPicPr>
          <p:cNvPr id="11" name="Picture 8" descr="http://www.psdeps.com/wp-content/uploads/New-Microsoft-2013-Logo-Vector.png">
            <a:extLst>
              <a:ext uri="{FF2B5EF4-FFF2-40B4-BE49-F238E27FC236}">
                <a16:creationId xmlns:a16="http://schemas.microsoft.com/office/drawing/2014/main" id="{2F9609B7-8658-4955-BEC1-07AF84F72930}"/>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6151" b="31476"/>
          <a:stretch/>
        </p:blipFill>
        <p:spPr bwMode="auto">
          <a:xfrm>
            <a:off x="7315200" y="1526862"/>
            <a:ext cx="2284298" cy="64008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80523A5-3846-44FB-B57A-23067ED4DBA9}"/>
              </a:ext>
            </a:extLst>
          </p:cNvPr>
          <p:cNvSpPr txBox="1"/>
          <p:nvPr/>
        </p:nvSpPr>
        <p:spPr>
          <a:xfrm>
            <a:off x="7315200" y="3080716"/>
            <a:ext cx="5547080" cy="3293209"/>
          </a:xfrm>
          <a:prstGeom prst="rect">
            <a:avLst/>
          </a:prstGeom>
          <a:noFill/>
        </p:spPr>
        <p:txBody>
          <a:bodyPr wrap="square" rtlCol="0">
            <a:spAutoFit/>
          </a:bodyPr>
          <a:lstStyle/>
          <a:p>
            <a:pPr lvl="0"/>
            <a:r>
              <a:rPr lang="en-US" sz="2800" b="1" dirty="0">
                <a:solidFill>
                  <a:schemeClr val="accent2"/>
                </a:solidFill>
                <a:latin typeface="+mj-lt"/>
                <a:cs typeface="Segoe UI" panose="020B0502040204020203" pitchFamily="34" charset="0"/>
              </a:rPr>
              <a:t>What We Did</a:t>
            </a:r>
            <a:endParaRPr lang="en-US" sz="2800" b="1" dirty="0">
              <a:latin typeface="+mj-lt"/>
              <a:cs typeface="Segoe UI" panose="020B0502040204020203" pitchFamily="34" charset="0"/>
            </a:endParaRPr>
          </a:p>
          <a:p>
            <a:pPr marL="342900" indent="-342900">
              <a:buFont typeface="Arial" panose="020B0604020202020204" pitchFamily="34" charset="0"/>
              <a:buChar char="•"/>
            </a:pPr>
            <a:r>
              <a:rPr lang="en-US" sz="1600" dirty="0"/>
              <a:t>Microsoft works with their partners to help create sales goals.</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a:t>This report helps show by geography and by product the amount of deals and dollars they are bringing in compared to their goals.</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a:t>Sources include Excel files from the partner and Microsoft cubes.</a:t>
            </a:r>
          </a:p>
          <a:p>
            <a:pPr lvl="0"/>
            <a:endParaRPr lang="en-US" sz="3200" dirty="0">
              <a:latin typeface="+mj-lt"/>
              <a:cs typeface="Segoe UI" panose="020B0502040204020203" pitchFamily="34" charset="0"/>
            </a:endParaRPr>
          </a:p>
        </p:txBody>
      </p:sp>
      <p:pic>
        <p:nvPicPr>
          <p:cNvPr id="7" name="Picture 6">
            <a:extLst>
              <a:ext uri="{FF2B5EF4-FFF2-40B4-BE49-F238E27FC236}">
                <a16:creationId xmlns:a16="http://schemas.microsoft.com/office/drawing/2014/main" id="{DE432334-3050-4690-9DA0-8C0F13E1C48F}"/>
              </a:ext>
            </a:extLst>
          </p:cNvPr>
          <p:cNvPicPr>
            <a:picLocks noChangeAspect="1"/>
          </p:cNvPicPr>
          <p:nvPr/>
        </p:nvPicPr>
        <p:blipFill>
          <a:blip r:embed="rId3"/>
          <a:stretch>
            <a:fillRect/>
          </a:stretch>
        </p:blipFill>
        <p:spPr>
          <a:xfrm>
            <a:off x="731862" y="1526862"/>
            <a:ext cx="5547081" cy="5901151"/>
          </a:xfrm>
          <a:prstGeom prst="rect">
            <a:avLst/>
          </a:prstGeom>
          <a:effectLst/>
        </p:spPr>
      </p:pic>
    </p:spTree>
    <p:extLst>
      <p:ext uri="{BB962C8B-B14F-4D97-AF65-F5344CB8AC3E}">
        <p14:creationId xmlns:p14="http://schemas.microsoft.com/office/powerpoint/2010/main" val="39201132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E5B11C-828F-4C5C-B85E-B58A576D7718}"/>
              </a:ext>
            </a:extLst>
          </p:cNvPr>
          <p:cNvSpPr>
            <a:spLocks noGrp="1"/>
          </p:cNvSpPr>
          <p:nvPr>
            <p:ph type="title"/>
          </p:nvPr>
        </p:nvSpPr>
        <p:spPr>
          <a:xfrm>
            <a:off x="1065839" y="3509936"/>
            <a:ext cx="13446435" cy="1075862"/>
          </a:xfrm>
        </p:spPr>
        <p:txBody>
          <a:bodyPr>
            <a:normAutofit/>
          </a:bodyPr>
          <a:lstStyle/>
          <a:p>
            <a:r>
              <a:rPr lang="en-US" dirty="0"/>
              <a:t>Thank You</a:t>
            </a:r>
          </a:p>
        </p:txBody>
      </p:sp>
    </p:spTree>
    <p:extLst>
      <p:ext uri="{BB962C8B-B14F-4D97-AF65-F5344CB8AC3E}">
        <p14:creationId xmlns:p14="http://schemas.microsoft.com/office/powerpoint/2010/main" val="2679542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1F48021F-7DD9-2643-8FE8-A2E2F9F6CA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extBox 1">
            <a:extLst>
              <a:ext uri="{FF2B5EF4-FFF2-40B4-BE49-F238E27FC236}">
                <a16:creationId xmlns:a16="http://schemas.microsoft.com/office/drawing/2014/main" id="{C7B19720-BDE6-4EB0-AD40-2BC211887C11}"/>
              </a:ext>
            </a:extLst>
          </p:cNvPr>
          <p:cNvSpPr txBox="1"/>
          <p:nvPr/>
        </p:nvSpPr>
        <p:spPr>
          <a:xfrm>
            <a:off x="5266483" y="706057"/>
            <a:ext cx="1909823" cy="769441"/>
          </a:xfrm>
          <a:prstGeom prst="rect">
            <a:avLst/>
          </a:prstGeom>
          <a:solidFill>
            <a:schemeClr val="bg1"/>
          </a:solidFill>
        </p:spPr>
        <p:txBody>
          <a:bodyPr wrap="square" rtlCol="0">
            <a:spAutoFit/>
          </a:bodyPr>
          <a:lstStyle/>
          <a:p>
            <a:pPr algn="ctr" defTabSz="1172214"/>
            <a:r>
              <a:rPr lang="en-US" sz="4400" b="1" dirty="0">
                <a:solidFill>
                  <a:srgbClr val="44546A"/>
                </a:solidFill>
                <a:latin typeface="Segoe UI"/>
              </a:rPr>
              <a:t>500+</a:t>
            </a:r>
          </a:p>
        </p:txBody>
      </p:sp>
      <p:sp>
        <p:nvSpPr>
          <p:cNvPr id="5" name="TextBox 4">
            <a:extLst>
              <a:ext uri="{FF2B5EF4-FFF2-40B4-BE49-F238E27FC236}">
                <a16:creationId xmlns:a16="http://schemas.microsoft.com/office/drawing/2014/main" id="{3BAEADF7-9B61-434C-9F8A-994F0A7734B4}"/>
              </a:ext>
            </a:extLst>
          </p:cNvPr>
          <p:cNvSpPr txBox="1"/>
          <p:nvPr/>
        </p:nvSpPr>
        <p:spPr>
          <a:xfrm>
            <a:off x="8215244" y="582012"/>
            <a:ext cx="1909823" cy="769441"/>
          </a:xfrm>
          <a:prstGeom prst="rect">
            <a:avLst/>
          </a:prstGeom>
          <a:solidFill>
            <a:schemeClr val="bg1"/>
          </a:solidFill>
        </p:spPr>
        <p:txBody>
          <a:bodyPr wrap="square" rtlCol="0">
            <a:spAutoFit/>
          </a:bodyPr>
          <a:lstStyle/>
          <a:p>
            <a:pPr algn="ctr" defTabSz="1172214"/>
            <a:r>
              <a:rPr lang="en-US" sz="4400" b="1" dirty="0">
                <a:solidFill>
                  <a:srgbClr val="44546A"/>
                </a:solidFill>
                <a:latin typeface="Segoe UI"/>
              </a:rPr>
              <a:t>18</a:t>
            </a:r>
          </a:p>
        </p:txBody>
      </p:sp>
    </p:spTree>
    <p:extLst>
      <p:ext uri="{BB962C8B-B14F-4D97-AF65-F5344CB8AC3E}">
        <p14:creationId xmlns:p14="http://schemas.microsoft.com/office/powerpoint/2010/main" val="3138387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EAB17679-FD8F-E142-AB05-AEDB438458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3" name="TextBox 2">
            <a:extLst>
              <a:ext uri="{FF2B5EF4-FFF2-40B4-BE49-F238E27FC236}">
                <a16:creationId xmlns:a16="http://schemas.microsoft.com/office/drawing/2014/main" id="{A98DBFFD-1009-44EC-AD72-ADE534B56E87}"/>
              </a:ext>
            </a:extLst>
          </p:cNvPr>
          <p:cNvSpPr txBox="1"/>
          <p:nvPr/>
        </p:nvSpPr>
        <p:spPr>
          <a:xfrm>
            <a:off x="723479" y="1225107"/>
            <a:ext cx="5777803" cy="369332"/>
          </a:xfrm>
          <a:prstGeom prst="rect">
            <a:avLst/>
          </a:prstGeom>
          <a:solidFill>
            <a:srgbClr val="127AD1"/>
          </a:solidFill>
        </p:spPr>
        <p:txBody>
          <a:bodyPr wrap="square" rtlCol="0">
            <a:spAutoFit/>
          </a:bodyPr>
          <a:lstStyle/>
          <a:p>
            <a:pPr algn="ctr" defTabSz="1172214"/>
            <a:r>
              <a:rPr lang="en-US" sz="1800" b="1" dirty="0">
                <a:solidFill>
                  <a:prstClr val="white"/>
                </a:solidFill>
                <a:latin typeface="Segoe UI"/>
              </a:rPr>
              <a:t>Proud Partner with Microsoft for the past 18 years.</a:t>
            </a:r>
          </a:p>
        </p:txBody>
      </p:sp>
    </p:spTree>
    <p:extLst>
      <p:ext uri="{BB962C8B-B14F-4D97-AF65-F5344CB8AC3E}">
        <p14:creationId xmlns:p14="http://schemas.microsoft.com/office/powerpoint/2010/main" val="2628273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9AC87F0-F6F3-4021-9683-3BE2460BFF5C}"/>
              </a:ext>
            </a:extLst>
          </p:cNvPr>
          <p:cNvSpPr/>
          <p:nvPr/>
        </p:nvSpPr>
        <p:spPr>
          <a:xfrm>
            <a:off x="0" y="1"/>
            <a:ext cx="14630400" cy="117729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2214"/>
            <a:endParaRPr lang="en-US" dirty="0">
              <a:solidFill>
                <a:prstClr val="white"/>
              </a:solidFill>
              <a:latin typeface="Segoe UI"/>
            </a:endParaRPr>
          </a:p>
        </p:txBody>
      </p:sp>
      <p:sp>
        <p:nvSpPr>
          <p:cNvPr id="5" name="Title 4">
            <a:extLst>
              <a:ext uri="{FF2B5EF4-FFF2-40B4-BE49-F238E27FC236}">
                <a16:creationId xmlns:a16="http://schemas.microsoft.com/office/drawing/2014/main" id="{01D0E301-8522-41A7-85A3-7394447CF1FE}"/>
              </a:ext>
            </a:extLst>
          </p:cNvPr>
          <p:cNvSpPr>
            <a:spLocks noGrp="1"/>
          </p:cNvSpPr>
          <p:nvPr>
            <p:ph type="title"/>
          </p:nvPr>
        </p:nvSpPr>
        <p:spPr/>
        <p:txBody>
          <a:bodyPr/>
          <a:lstStyle/>
          <a:p>
            <a:r>
              <a:rPr lang="en-US" dirty="0"/>
              <a:t>Affirma &amp; Microsoft</a:t>
            </a:r>
          </a:p>
        </p:txBody>
      </p:sp>
      <p:sp>
        <p:nvSpPr>
          <p:cNvPr id="7" name="Rectangle 6">
            <a:extLst>
              <a:ext uri="{FF2B5EF4-FFF2-40B4-BE49-F238E27FC236}">
                <a16:creationId xmlns:a16="http://schemas.microsoft.com/office/drawing/2014/main" id="{132EBE44-B17B-C945-9589-15CB15868710}"/>
              </a:ext>
            </a:extLst>
          </p:cNvPr>
          <p:cNvSpPr/>
          <p:nvPr/>
        </p:nvSpPr>
        <p:spPr>
          <a:xfrm>
            <a:off x="1385179" y="4141263"/>
            <a:ext cx="5407344" cy="1919564"/>
          </a:xfrm>
          <a:prstGeom prst="rect">
            <a:avLst/>
          </a:prstGeom>
        </p:spPr>
        <p:txBody>
          <a:bodyPr wrap="square">
            <a:spAutoFit/>
          </a:bodyPr>
          <a:lstStyle/>
          <a:p>
            <a:pPr defTabSz="1172214">
              <a:spcBef>
                <a:spcPts val="106"/>
              </a:spcBef>
              <a:spcAft>
                <a:spcPts val="106"/>
              </a:spcAft>
            </a:pPr>
            <a:r>
              <a:rPr lang="en-US" sz="2965" dirty="0">
                <a:solidFill>
                  <a:srgbClr val="F75714"/>
                </a:solidFill>
                <a:latin typeface="Segoe UI Light" panose="020B0502040204020203" pitchFamily="34" charset="0"/>
                <a:ea typeface="MS Mincho" panose="02020609040205080304" pitchFamily="49" charset="-128"/>
                <a:cs typeface="Segoe UI Light" panose="020B0502040204020203" pitchFamily="34" charset="0"/>
              </a:rPr>
              <a:t>Managed Partner Status</a:t>
            </a:r>
          </a:p>
          <a:p>
            <a:pPr defTabSz="1172214">
              <a:spcBef>
                <a:spcPts val="106"/>
              </a:spcBef>
              <a:spcAft>
                <a:spcPts val="106"/>
              </a:spcAft>
            </a:pPr>
            <a:endParaRPr lang="en-US" sz="1165" dirty="0">
              <a:solidFill>
                <a:prstClr val="black"/>
              </a:solidFill>
              <a:latin typeface="Segoe UI Light" panose="020B0502040204020203" pitchFamily="34" charset="0"/>
              <a:cs typeface="Segoe UI Light" panose="020B0502040204020203" pitchFamily="34" charset="0"/>
            </a:endParaRPr>
          </a:p>
          <a:p>
            <a:pPr defTabSz="1172214">
              <a:spcBef>
                <a:spcPts val="106"/>
              </a:spcBef>
              <a:spcAft>
                <a:spcPts val="106"/>
              </a:spcAft>
            </a:pPr>
            <a:r>
              <a:rPr lang="en-US" sz="1482" dirty="0">
                <a:solidFill>
                  <a:prstClr val="black"/>
                </a:solidFill>
                <a:latin typeface="Segoe UI Light" panose="020B0502040204020203" pitchFamily="34" charset="0"/>
                <a:cs typeface="Segoe UI Light" panose="020B0502040204020203" pitchFamily="34" charset="0"/>
              </a:rPr>
              <a:t>As a Managed Partner, Microsoft engages Affirma to support some of their most strategic customers. Affirma acts as an extension of Microsoft’s implementation team and is held to a high level of customer satisfaction.  Affirma is one of five hand selected Managed Partners in the West Region.</a:t>
            </a:r>
          </a:p>
        </p:txBody>
      </p:sp>
      <p:sp>
        <p:nvSpPr>
          <p:cNvPr id="11" name="Rectangle 10">
            <a:extLst>
              <a:ext uri="{FF2B5EF4-FFF2-40B4-BE49-F238E27FC236}">
                <a16:creationId xmlns:a16="http://schemas.microsoft.com/office/drawing/2014/main" id="{6576ED48-D11E-7441-8B1B-771AE70A2368}"/>
              </a:ext>
            </a:extLst>
          </p:cNvPr>
          <p:cNvSpPr/>
          <p:nvPr/>
        </p:nvSpPr>
        <p:spPr>
          <a:xfrm>
            <a:off x="1385179" y="1744500"/>
            <a:ext cx="5278519" cy="1911421"/>
          </a:xfrm>
          <a:prstGeom prst="rect">
            <a:avLst/>
          </a:prstGeom>
        </p:spPr>
        <p:txBody>
          <a:bodyPr wrap="square">
            <a:spAutoFit/>
          </a:bodyPr>
          <a:lstStyle/>
          <a:p>
            <a:pPr defTabSz="1172214">
              <a:spcBef>
                <a:spcPts val="106"/>
              </a:spcBef>
              <a:spcAft>
                <a:spcPts val="106"/>
              </a:spcAft>
            </a:pPr>
            <a:r>
              <a:rPr lang="en-US" sz="2965" dirty="0">
                <a:solidFill>
                  <a:srgbClr val="F75714"/>
                </a:solidFill>
                <a:latin typeface="Segoe UI Light" panose="020B0502040204020203" pitchFamily="34" charset="0"/>
                <a:ea typeface="MS Mincho" panose="02020609040205080304" pitchFamily="49" charset="-128"/>
                <a:cs typeface="Segoe UI Light" panose="020B0502040204020203" pitchFamily="34" charset="0"/>
              </a:rPr>
              <a:t>Gold Partner Status</a:t>
            </a:r>
          </a:p>
          <a:p>
            <a:pPr defTabSz="1172214">
              <a:spcBef>
                <a:spcPts val="106"/>
              </a:spcBef>
              <a:spcAft>
                <a:spcPts val="106"/>
              </a:spcAft>
            </a:pPr>
            <a:endParaRPr lang="en-US" sz="1112" dirty="0">
              <a:solidFill>
                <a:prstClr val="black"/>
              </a:solidFill>
              <a:latin typeface="Segoe UI Light" panose="020B0502040204020203" pitchFamily="34" charset="0"/>
              <a:cs typeface="Segoe UI Light" panose="020B0502040204020203" pitchFamily="34" charset="0"/>
            </a:endParaRPr>
          </a:p>
          <a:p>
            <a:pPr defTabSz="1172214">
              <a:spcBef>
                <a:spcPts val="106"/>
              </a:spcBef>
              <a:spcAft>
                <a:spcPts val="106"/>
              </a:spcAft>
            </a:pPr>
            <a:r>
              <a:rPr lang="en-US" sz="1482" dirty="0">
                <a:solidFill>
                  <a:prstClr val="black"/>
                </a:solidFill>
                <a:latin typeface="Segoe UI Light" panose="020B0502040204020203" pitchFamily="34" charset="0"/>
                <a:cs typeface="Segoe UI Light" panose="020B0502040204020203" pitchFamily="34" charset="0"/>
              </a:rPr>
              <a:t>As a Gold Partner, Affirma is a trusted partner and advisor to Microsoft clients. Our engineers are subjected to rigorous certification process yearly in order to keep our gold status. As a result, our teams are provided with the highest level of technical training and support from MS support. </a:t>
            </a:r>
          </a:p>
        </p:txBody>
      </p:sp>
      <p:sp>
        <p:nvSpPr>
          <p:cNvPr id="12" name="Rectangle 11">
            <a:extLst>
              <a:ext uri="{FF2B5EF4-FFF2-40B4-BE49-F238E27FC236}">
                <a16:creationId xmlns:a16="http://schemas.microsoft.com/office/drawing/2014/main" id="{0E3A1991-05AE-074D-968E-DD51894A50E6}"/>
              </a:ext>
            </a:extLst>
          </p:cNvPr>
          <p:cNvSpPr/>
          <p:nvPr/>
        </p:nvSpPr>
        <p:spPr>
          <a:xfrm>
            <a:off x="7315200" y="1764166"/>
            <a:ext cx="5922708" cy="1919564"/>
          </a:xfrm>
          <a:prstGeom prst="rect">
            <a:avLst/>
          </a:prstGeom>
        </p:spPr>
        <p:txBody>
          <a:bodyPr wrap="square">
            <a:spAutoFit/>
          </a:bodyPr>
          <a:lstStyle/>
          <a:p>
            <a:pPr defTabSz="1172214">
              <a:spcBef>
                <a:spcPts val="106"/>
              </a:spcBef>
              <a:spcAft>
                <a:spcPts val="106"/>
              </a:spcAft>
            </a:pPr>
            <a:r>
              <a:rPr lang="en-US" sz="2965" dirty="0">
                <a:solidFill>
                  <a:srgbClr val="F75714"/>
                </a:solidFill>
                <a:latin typeface="Segoe UI Light" panose="020B0502040204020203" pitchFamily="34" charset="0"/>
                <a:ea typeface="MS Mincho" panose="02020609040205080304" pitchFamily="49" charset="-128"/>
                <a:cs typeface="Segoe UI Light" panose="020B0502040204020203" pitchFamily="34" charset="0"/>
              </a:rPr>
              <a:t>Approved Supplier Status</a:t>
            </a:r>
            <a:endParaRPr lang="en-US" sz="1112" dirty="0">
              <a:solidFill>
                <a:prstClr val="black"/>
              </a:solidFill>
              <a:latin typeface="Segoe UI Light" panose="020B0502040204020203" pitchFamily="34" charset="0"/>
              <a:cs typeface="Segoe UI Light" panose="020B0502040204020203" pitchFamily="34" charset="0"/>
            </a:endParaRPr>
          </a:p>
          <a:p>
            <a:pPr defTabSz="1172214">
              <a:spcBef>
                <a:spcPts val="106"/>
              </a:spcBef>
              <a:spcAft>
                <a:spcPts val="106"/>
              </a:spcAft>
            </a:pPr>
            <a:endParaRPr lang="en-US" sz="1165" dirty="0">
              <a:solidFill>
                <a:prstClr val="black"/>
              </a:solidFill>
              <a:latin typeface="Segoe UI Light" panose="020B0502040204020203" pitchFamily="34" charset="0"/>
              <a:cs typeface="Segoe UI Light" panose="020B0502040204020203" pitchFamily="34" charset="0"/>
            </a:endParaRPr>
          </a:p>
          <a:p>
            <a:pPr defTabSz="1172214">
              <a:spcBef>
                <a:spcPts val="106"/>
              </a:spcBef>
              <a:spcAft>
                <a:spcPts val="106"/>
              </a:spcAft>
            </a:pPr>
            <a:r>
              <a:rPr lang="en-US" sz="1482" dirty="0">
                <a:solidFill>
                  <a:prstClr val="black"/>
                </a:solidFill>
                <a:latin typeface="Segoe UI Light" panose="020B0502040204020203" pitchFamily="34" charset="0"/>
                <a:cs typeface="Segoe UI Light" panose="020B0502040204020203" pitchFamily="34" charset="0"/>
              </a:rPr>
              <a:t>As an Approved Supplier, Affirma works with a multitude of internal teams at Microsoft Corporation including Operations, Finance, Xbox and Devices &amp; Hardware. We frequently help execute on their initiatives. This also allows us to build up experience with new technologies before the general public and competing consultants.</a:t>
            </a:r>
          </a:p>
        </p:txBody>
      </p:sp>
      <p:pic>
        <p:nvPicPr>
          <p:cNvPr id="14" name="Picture 2" descr="https://xpirit.com/wp-content/uploads/2015/01/microsoft-gold-partner.png">
            <a:extLst>
              <a:ext uri="{FF2B5EF4-FFF2-40B4-BE49-F238E27FC236}">
                <a16:creationId xmlns:a16="http://schemas.microsoft.com/office/drawing/2014/main" id="{58A5A493-AD59-7F4C-85BF-2D710704B788}"/>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r="-4087"/>
          <a:stretch/>
        </p:blipFill>
        <p:spPr bwMode="auto">
          <a:xfrm>
            <a:off x="800563" y="7204599"/>
            <a:ext cx="2683219" cy="73483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FC65BDED-680C-A547-96DE-EC01193B780F}"/>
              </a:ext>
            </a:extLst>
          </p:cNvPr>
          <p:cNvSpPr/>
          <p:nvPr/>
        </p:nvSpPr>
        <p:spPr>
          <a:xfrm>
            <a:off x="7315200" y="4160928"/>
            <a:ext cx="5922708" cy="1463414"/>
          </a:xfrm>
          <a:prstGeom prst="rect">
            <a:avLst/>
          </a:prstGeom>
        </p:spPr>
        <p:txBody>
          <a:bodyPr wrap="square">
            <a:spAutoFit/>
          </a:bodyPr>
          <a:lstStyle/>
          <a:p>
            <a:pPr defTabSz="1172214">
              <a:spcBef>
                <a:spcPts val="106"/>
              </a:spcBef>
              <a:spcAft>
                <a:spcPts val="106"/>
              </a:spcAft>
            </a:pPr>
            <a:r>
              <a:rPr lang="en-US" sz="2965" dirty="0">
                <a:solidFill>
                  <a:srgbClr val="F75714"/>
                </a:solidFill>
                <a:latin typeface="Segoe UI Light" panose="020B0502040204020203" pitchFamily="34" charset="0"/>
                <a:ea typeface="MS Mincho" panose="02020609040205080304" pitchFamily="49" charset="-128"/>
                <a:cs typeface="Segoe UI Light" panose="020B0502040204020203" pitchFamily="34" charset="0"/>
              </a:rPr>
              <a:t>CSP Partner Status</a:t>
            </a:r>
            <a:endParaRPr lang="en-US" sz="1112" dirty="0">
              <a:solidFill>
                <a:prstClr val="black"/>
              </a:solidFill>
              <a:latin typeface="Segoe UI Light" panose="020B0502040204020203" pitchFamily="34" charset="0"/>
              <a:cs typeface="Segoe UI Light" panose="020B0502040204020203" pitchFamily="34" charset="0"/>
            </a:endParaRPr>
          </a:p>
          <a:p>
            <a:pPr defTabSz="1172214">
              <a:spcBef>
                <a:spcPts val="106"/>
              </a:spcBef>
              <a:spcAft>
                <a:spcPts val="106"/>
              </a:spcAft>
            </a:pPr>
            <a:endParaRPr lang="en-US" sz="1165" dirty="0">
              <a:solidFill>
                <a:prstClr val="black"/>
              </a:solidFill>
              <a:latin typeface="Segoe UI Light" panose="020B0502040204020203" pitchFamily="34" charset="0"/>
              <a:cs typeface="Segoe UI Light" panose="020B0502040204020203" pitchFamily="34" charset="0"/>
            </a:endParaRPr>
          </a:p>
          <a:p>
            <a:pPr defTabSz="1172214">
              <a:spcBef>
                <a:spcPts val="106"/>
              </a:spcBef>
              <a:spcAft>
                <a:spcPts val="106"/>
              </a:spcAft>
            </a:pPr>
            <a:r>
              <a:rPr lang="en-US" sz="1482" dirty="0">
                <a:solidFill>
                  <a:prstClr val="black"/>
                </a:solidFill>
                <a:latin typeface="Segoe UI Light" panose="020B0502040204020203" pitchFamily="34" charset="0"/>
                <a:cs typeface="Segoe UI Light" panose="020B0502040204020203" pitchFamily="34" charset="0"/>
              </a:rPr>
              <a:t>As a Cloud Services Provider, Affirma can provide resale value licensing for any of Microsoft’s cloud services including Office 365, Azure and any other online offerings. </a:t>
            </a:r>
          </a:p>
        </p:txBody>
      </p:sp>
      <p:pic>
        <p:nvPicPr>
          <p:cNvPr id="16" name="Picture 15">
            <a:extLst>
              <a:ext uri="{FF2B5EF4-FFF2-40B4-BE49-F238E27FC236}">
                <a16:creationId xmlns:a16="http://schemas.microsoft.com/office/drawing/2014/main" id="{72285AEA-9590-AB49-A3A0-29753C078AFF}"/>
              </a:ext>
            </a:extLst>
          </p:cNvPr>
          <p:cNvPicPr>
            <a:picLocks noChangeAspect="1"/>
          </p:cNvPicPr>
          <p:nvPr/>
        </p:nvPicPr>
        <p:blipFill>
          <a:blip r:embed="rId4"/>
          <a:stretch>
            <a:fillRect/>
          </a:stretch>
        </p:blipFill>
        <p:spPr>
          <a:xfrm>
            <a:off x="8275523" y="7503231"/>
            <a:ext cx="4436728" cy="412996"/>
          </a:xfrm>
          <a:prstGeom prst="rect">
            <a:avLst/>
          </a:prstGeom>
        </p:spPr>
      </p:pic>
      <p:pic>
        <p:nvPicPr>
          <p:cNvPr id="17" name="Picture 16">
            <a:extLst>
              <a:ext uri="{FF2B5EF4-FFF2-40B4-BE49-F238E27FC236}">
                <a16:creationId xmlns:a16="http://schemas.microsoft.com/office/drawing/2014/main" id="{44238B66-85E0-5B46-99D9-0D00876C845E}"/>
              </a:ext>
            </a:extLst>
          </p:cNvPr>
          <p:cNvPicPr>
            <a:picLocks noChangeAspect="1"/>
          </p:cNvPicPr>
          <p:nvPr/>
        </p:nvPicPr>
        <p:blipFill>
          <a:blip r:embed="rId5"/>
          <a:stretch>
            <a:fillRect/>
          </a:stretch>
        </p:blipFill>
        <p:spPr>
          <a:xfrm>
            <a:off x="3652723" y="7480028"/>
            <a:ext cx="4453858" cy="459401"/>
          </a:xfrm>
          <a:prstGeom prst="rect">
            <a:avLst/>
          </a:prstGeom>
        </p:spPr>
      </p:pic>
    </p:spTree>
    <p:extLst>
      <p:ext uri="{BB962C8B-B14F-4D97-AF65-F5344CB8AC3E}">
        <p14:creationId xmlns:p14="http://schemas.microsoft.com/office/powerpoint/2010/main" val="1473541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78D8C7-46A2-4BA3-81E7-6075BA0AFCDF}"/>
              </a:ext>
            </a:extLst>
          </p:cNvPr>
          <p:cNvSpPr>
            <a:spLocks noGrp="1"/>
          </p:cNvSpPr>
          <p:nvPr>
            <p:ph type="title"/>
          </p:nvPr>
        </p:nvSpPr>
        <p:spPr/>
        <p:txBody>
          <a:bodyPr/>
          <a:lstStyle/>
          <a:p>
            <a:r>
              <a:rPr lang="en-US" dirty="0"/>
              <a:t>Managed Service </a:t>
            </a:r>
          </a:p>
        </p:txBody>
      </p:sp>
    </p:spTree>
    <p:extLst>
      <p:ext uri="{BB962C8B-B14F-4D97-AF65-F5344CB8AC3E}">
        <p14:creationId xmlns:p14="http://schemas.microsoft.com/office/powerpoint/2010/main" val="147792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E8F87F-2B73-4B9F-83FA-F7FAC042F465}"/>
              </a:ext>
            </a:extLst>
          </p:cNvPr>
          <p:cNvSpPr/>
          <p:nvPr/>
        </p:nvSpPr>
        <p:spPr>
          <a:xfrm>
            <a:off x="0" y="-18538"/>
            <a:ext cx="14630400" cy="125254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76806"/>
            <a:endParaRPr lang="en-US" sz="1500">
              <a:solidFill>
                <a:prstClr val="white"/>
              </a:solidFill>
              <a:latin typeface="Segoe UI"/>
            </a:endParaRPr>
          </a:p>
        </p:txBody>
      </p:sp>
      <p:sp>
        <p:nvSpPr>
          <p:cNvPr id="2" name="Title 1">
            <a:extLst>
              <a:ext uri="{FF2B5EF4-FFF2-40B4-BE49-F238E27FC236}">
                <a16:creationId xmlns:a16="http://schemas.microsoft.com/office/drawing/2014/main" id="{B0088F94-B25D-4165-A05B-C919FE124538}"/>
              </a:ext>
            </a:extLst>
          </p:cNvPr>
          <p:cNvSpPr>
            <a:spLocks noGrp="1"/>
          </p:cNvSpPr>
          <p:nvPr>
            <p:ph type="title"/>
          </p:nvPr>
        </p:nvSpPr>
        <p:spPr/>
        <p:txBody>
          <a:bodyPr/>
          <a:lstStyle/>
          <a:p>
            <a:r>
              <a:rPr lang="en-US" dirty="0"/>
              <a:t>Microsoft OEM – Managed Service</a:t>
            </a:r>
          </a:p>
        </p:txBody>
      </p:sp>
      <p:sp>
        <p:nvSpPr>
          <p:cNvPr id="7" name="TextBox 6">
            <a:extLst>
              <a:ext uri="{FF2B5EF4-FFF2-40B4-BE49-F238E27FC236}">
                <a16:creationId xmlns:a16="http://schemas.microsoft.com/office/drawing/2014/main" id="{909E51CA-34FE-44FC-83B4-5C73C0CC1D18}"/>
              </a:ext>
            </a:extLst>
          </p:cNvPr>
          <p:cNvSpPr txBox="1">
            <a:spLocks noChangeArrowheads="1"/>
          </p:cNvSpPr>
          <p:nvPr/>
        </p:nvSpPr>
        <p:spPr bwMode="auto">
          <a:xfrm>
            <a:off x="677735" y="1754419"/>
            <a:ext cx="6637465" cy="205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300">
                <a:solidFill>
                  <a:schemeClr val="tx1"/>
                </a:solidFill>
                <a:latin typeface="Segoe UI" panose="020B0502040204020203" pitchFamily="34" charset="0"/>
              </a:defRPr>
            </a:lvl1pPr>
            <a:lvl2pPr marL="742950" indent="-285750">
              <a:defRPr sz="2300">
                <a:solidFill>
                  <a:schemeClr val="tx1"/>
                </a:solidFill>
                <a:latin typeface="Segoe UI" panose="020B0502040204020203" pitchFamily="34" charset="0"/>
              </a:defRPr>
            </a:lvl2pPr>
            <a:lvl3pPr marL="1143000" indent="-228600">
              <a:defRPr sz="2300">
                <a:solidFill>
                  <a:schemeClr val="tx1"/>
                </a:solidFill>
                <a:latin typeface="Segoe UI" panose="020B0502040204020203" pitchFamily="34" charset="0"/>
              </a:defRPr>
            </a:lvl3pPr>
            <a:lvl4pPr marL="1600200" indent="-228600">
              <a:defRPr sz="2300">
                <a:solidFill>
                  <a:schemeClr val="tx1"/>
                </a:solidFill>
                <a:latin typeface="Segoe UI" panose="020B0502040204020203" pitchFamily="34" charset="0"/>
              </a:defRPr>
            </a:lvl4pPr>
            <a:lvl5pPr marL="2057400" indent="-228600">
              <a:defRPr sz="2300">
                <a:solidFill>
                  <a:schemeClr val="tx1"/>
                </a:solidFill>
                <a:latin typeface="Segoe UI" panose="020B0502040204020203" pitchFamily="34" charset="0"/>
              </a:defRPr>
            </a:lvl5pPr>
            <a:lvl6pPr marL="2514600" indent="-228600" defTabSz="1171575" eaLnBrk="0" fontAlgn="base" hangingPunct="0">
              <a:spcBef>
                <a:spcPct val="0"/>
              </a:spcBef>
              <a:spcAft>
                <a:spcPct val="0"/>
              </a:spcAft>
              <a:defRPr sz="2300">
                <a:solidFill>
                  <a:schemeClr val="tx1"/>
                </a:solidFill>
                <a:latin typeface="Segoe UI" panose="020B0502040204020203" pitchFamily="34" charset="0"/>
              </a:defRPr>
            </a:lvl6pPr>
            <a:lvl7pPr marL="2971800" indent="-228600" defTabSz="1171575" eaLnBrk="0" fontAlgn="base" hangingPunct="0">
              <a:spcBef>
                <a:spcPct val="0"/>
              </a:spcBef>
              <a:spcAft>
                <a:spcPct val="0"/>
              </a:spcAft>
              <a:defRPr sz="2300">
                <a:solidFill>
                  <a:schemeClr val="tx1"/>
                </a:solidFill>
                <a:latin typeface="Segoe UI" panose="020B0502040204020203" pitchFamily="34" charset="0"/>
              </a:defRPr>
            </a:lvl7pPr>
            <a:lvl8pPr marL="3429000" indent="-228600" defTabSz="1171575" eaLnBrk="0" fontAlgn="base" hangingPunct="0">
              <a:spcBef>
                <a:spcPct val="0"/>
              </a:spcBef>
              <a:spcAft>
                <a:spcPct val="0"/>
              </a:spcAft>
              <a:defRPr sz="2300">
                <a:solidFill>
                  <a:schemeClr val="tx1"/>
                </a:solidFill>
                <a:latin typeface="Segoe UI" panose="020B0502040204020203" pitchFamily="34" charset="0"/>
              </a:defRPr>
            </a:lvl8pPr>
            <a:lvl9pPr marL="3886200" indent="-228600" defTabSz="1171575" eaLnBrk="0" fontAlgn="base" hangingPunct="0">
              <a:spcBef>
                <a:spcPct val="0"/>
              </a:spcBef>
              <a:spcAft>
                <a:spcPct val="0"/>
              </a:spcAft>
              <a:defRPr sz="2300">
                <a:solidFill>
                  <a:schemeClr val="tx1"/>
                </a:solidFill>
                <a:latin typeface="Segoe UI" panose="020B0502040204020203" pitchFamily="34" charset="0"/>
              </a:defRPr>
            </a:lvl9pPr>
          </a:lstStyle>
          <a:p>
            <a:pPr eaLnBrk="1" hangingPunct="1">
              <a:lnSpc>
                <a:spcPct val="120000"/>
              </a:lnSpc>
            </a:pPr>
            <a:r>
              <a:rPr lang="en-US" altLang="en-US" sz="2800" b="1" dirty="0">
                <a:solidFill>
                  <a:schemeClr val="accent2"/>
                </a:solidFill>
                <a:latin typeface="+mj-lt"/>
                <a:cs typeface="Segoe UI" panose="020B0502040204020203" pitchFamily="34" charset="0"/>
              </a:rPr>
              <a:t>Business Need</a:t>
            </a:r>
          </a:p>
          <a:p>
            <a:pPr eaLnBrk="1" hangingPunct="1">
              <a:lnSpc>
                <a:spcPct val="120000"/>
              </a:lnSpc>
            </a:pPr>
            <a:r>
              <a:rPr lang="en-US" altLang="en-US" sz="1600" dirty="0">
                <a:solidFill>
                  <a:srgbClr val="000000"/>
                </a:solidFill>
                <a:latin typeface="+mn-lt"/>
                <a:ea typeface="MS Mincho" panose="02020609040205080304" pitchFamily="49" charset="-128"/>
                <a:cs typeface="Segoe UI Semilight" panose="020B0402040204020203" pitchFamily="34" charset="0"/>
              </a:rPr>
              <a:t>In April of FY17, Affirma was notified by MSFT that their existing vendor had “given notice” and was ending their engagement with MSFT – an annual spend of $4.7M.  Affirma was asked to take over the entire book of business, with a transition timeline of 7-weeks and zero impact to the OEM business.</a:t>
            </a:r>
          </a:p>
        </p:txBody>
      </p:sp>
      <p:pic>
        <p:nvPicPr>
          <p:cNvPr id="8" name="Picture 9">
            <a:extLst>
              <a:ext uri="{FF2B5EF4-FFF2-40B4-BE49-F238E27FC236}">
                <a16:creationId xmlns:a16="http://schemas.microsoft.com/office/drawing/2014/main" id="{3B354950-7624-4D67-A5C5-A122534B8F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01027" y="1259104"/>
            <a:ext cx="3719553" cy="161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514F0F6C-5C39-4A88-A315-886DF6B460EB}"/>
              </a:ext>
            </a:extLst>
          </p:cNvPr>
          <p:cNvSpPr/>
          <p:nvPr/>
        </p:nvSpPr>
        <p:spPr>
          <a:xfrm>
            <a:off x="677735" y="4515384"/>
            <a:ext cx="7056329" cy="2354812"/>
          </a:xfrm>
          <a:prstGeom prst="rect">
            <a:avLst/>
          </a:prstGeom>
        </p:spPr>
        <p:txBody>
          <a:bodyPr wrap="square">
            <a:spAutoFit/>
          </a:bodyPr>
          <a:lstStyle/>
          <a:p>
            <a:pPr fontAlgn="auto">
              <a:lnSpc>
                <a:spcPct val="120000"/>
              </a:lnSpc>
              <a:spcBef>
                <a:spcPts val="0"/>
              </a:spcBef>
              <a:spcAft>
                <a:spcPts val="0"/>
              </a:spcAft>
              <a:defRPr/>
            </a:pPr>
            <a:r>
              <a:rPr lang="en-US" sz="2800" b="1" dirty="0">
                <a:solidFill>
                  <a:schemeClr val="accent2"/>
                </a:solidFill>
                <a:latin typeface="+mj-lt"/>
                <a:cs typeface="Segoe UI" panose="020B0502040204020203" pitchFamily="34" charset="0"/>
              </a:rPr>
              <a:t>What We Did</a:t>
            </a:r>
          </a:p>
          <a:p>
            <a:pPr marL="181531" indent="-181531" defTabSz="1172261" eaLnBrk="1" fontAlgn="auto" hangingPunct="1">
              <a:lnSpc>
                <a:spcPct val="120000"/>
              </a:lnSpc>
              <a:spcBef>
                <a:spcPts val="0"/>
              </a:spcBef>
              <a:spcAft>
                <a:spcPts val="0"/>
              </a:spcAft>
              <a:buFont typeface="Arial" panose="020B0604020202020204" pitchFamily="34" charset="0"/>
              <a:buChar char="•"/>
              <a:defRPr/>
            </a:pPr>
            <a:r>
              <a:rPr lang="en-US" sz="1600" dirty="0">
                <a:solidFill>
                  <a:prstClr val="black"/>
                </a:solidFill>
                <a:ea typeface="MS Mincho" panose="02020609040205080304" pitchFamily="49" charset="-128"/>
                <a:cs typeface="Segoe UI" panose="020B0502040204020203" pitchFamily="34" charset="0"/>
              </a:rPr>
              <a:t>Established a full team to support application development, solution architecture design, business process support, reporting and data analysis. </a:t>
            </a:r>
          </a:p>
          <a:p>
            <a:pPr marL="181531" indent="-181531" defTabSz="1172261" eaLnBrk="1" fontAlgn="auto" hangingPunct="1">
              <a:lnSpc>
                <a:spcPct val="120000"/>
              </a:lnSpc>
              <a:spcBef>
                <a:spcPts val="0"/>
              </a:spcBef>
              <a:spcAft>
                <a:spcPts val="0"/>
              </a:spcAft>
              <a:buFont typeface="Arial" panose="020B0604020202020204" pitchFamily="34" charset="0"/>
              <a:buChar char="•"/>
              <a:defRPr/>
            </a:pPr>
            <a:r>
              <a:rPr lang="en-US" sz="1600" dirty="0">
                <a:solidFill>
                  <a:prstClr val="black"/>
                </a:solidFill>
                <a:ea typeface="MS Mincho" panose="02020609040205080304" pitchFamily="49" charset="-128"/>
                <a:cs typeface="Segoe UI" panose="020B0502040204020203" pitchFamily="34" charset="0"/>
              </a:rPr>
              <a:t>Brought India-based development team to the US to engage directly with onshore team members and accelerate onboarding. </a:t>
            </a:r>
          </a:p>
          <a:p>
            <a:pPr marL="181531" indent="-181531" defTabSz="1172261" eaLnBrk="1" fontAlgn="auto" hangingPunct="1">
              <a:lnSpc>
                <a:spcPct val="120000"/>
              </a:lnSpc>
              <a:spcBef>
                <a:spcPts val="0"/>
              </a:spcBef>
              <a:spcAft>
                <a:spcPts val="0"/>
              </a:spcAft>
              <a:buFont typeface="Arial" panose="020B0604020202020204" pitchFamily="34" charset="0"/>
              <a:buChar char="•"/>
              <a:defRPr/>
            </a:pPr>
            <a:r>
              <a:rPr lang="en-US" sz="1600" dirty="0">
                <a:solidFill>
                  <a:prstClr val="black"/>
                </a:solidFill>
                <a:ea typeface="MS Mincho" panose="02020609040205080304" pitchFamily="49" charset="-128"/>
                <a:cs typeface="Segoe UI" panose="020B0502040204020203" pitchFamily="34" charset="0"/>
              </a:rPr>
              <a:t>Identified areas of redundancy, inefficiency and lack of automation across very manual processes. </a:t>
            </a:r>
          </a:p>
        </p:txBody>
      </p:sp>
      <p:sp>
        <p:nvSpPr>
          <p:cNvPr id="12" name="TextBox 11">
            <a:extLst>
              <a:ext uri="{FF2B5EF4-FFF2-40B4-BE49-F238E27FC236}">
                <a16:creationId xmlns:a16="http://schemas.microsoft.com/office/drawing/2014/main" id="{AC1EEDD5-ED62-447B-B064-49CEB25325BD}"/>
              </a:ext>
            </a:extLst>
          </p:cNvPr>
          <p:cNvSpPr txBox="1"/>
          <p:nvPr/>
        </p:nvSpPr>
        <p:spPr>
          <a:xfrm>
            <a:off x="8891588" y="2671530"/>
            <a:ext cx="4354721" cy="1323439"/>
          </a:xfrm>
          <a:prstGeom prst="rect">
            <a:avLst/>
          </a:prstGeom>
          <a:noFill/>
        </p:spPr>
        <p:txBody>
          <a:bodyPr wrap="square" rtlCol="0">
            <a:spAutoFit/>
          </a:bodyPr>
          <a:lstStyle/>
          <a:p>
            <a:r>
              <a:rPr lang="en-US" sz="2000" b="1" dirty="0"/>
              <a:t>Team Size: </a:t>
            </a:r>
            <a:r>
              <a:rPr lang="en-US" sz="2000" dirty="0"/>
              <a:t>30</a:t>
            </a:r>
            <a:endParaRPr lang="en-US" sz="2000" b="1" dirty="0"/>
          </a:p>
          <a:p>
            <a:r>
              <a:rPr lang="en-US" sz="2000" b="1" dirty="0"/>
              <a:t>Location: </a:t>
            </a:r>
            <a:r>
              <a:rPr lang="en-US" sz="2000" dirty="0"/>
              <a:t>Seattle, India, Reno, Dublin</a:t>
            </a:r>
            <a:endParaRPr lang="en-US" sz="2000" b="1" dirty="0"/>
          </a:p>
          <a:p>
            <a:r>
              <a:rPr lang="en-US" sz="2000" b="1" dirty="0"/>
              <a:t>Duration: </a:t>
            </a:r>
            <a:r>
              <a:rPr lang="en-US" sz="2000" dirty="0"/>
              <a:t>April 2017 to Present</a:t>
            </a:r>
          </a:p>
          <a:p>
            <a:r>
              <a:rPr lang="en-US" sz="2000" b="1" dirty="0"/>
              <a:t>Industry:  </a:t>
            </a:r>
            <a:r>
              <a:rPr lang="en-US" sz="2000" dirty="0"/>
              <a:t>High Tech</a:t>
            </a:r>
          </a:p>
        </p:txBody>
      </p:sp>
      <p:sp>
        <p:nvSpPr>
          <p:cNvPr id="9" name="TextBox 11">
            <a:extLst>
              <a:ext uri="{FF2B5EF4-FFF2-40B4-BE49-F238E27FC236}">
                <a16:creationId xmlns:a16="http://schemas.microsoft.com/office/drawing/2014/main" id="{A398D164-E564-4EED-9185-AA29408BCF78}"/>
              </a:ext>
            </a:extLst>
          </p:cNvPr>
          <p:cNvSpPr txBox="1">
            <a:spLocks noChangeArrowheads="1"/>
          </p:cNvSpPr>
          <p:nvPr/>
        </p:nvSpPr>
        <p:spPr bwMode="auto">
          <a:xfrm>
            <a:off x="8055873" y="4340440"/>
            <a:ext cx="6026150" cy="2724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300">
                <a:solidFill>
                  <a:schemeClr val="tx1"/>
                </a:solidFill>
                <a:latin typeface="Segoe UI" panose="020B0502040204020203" pitchFamily="34" charset="0"/>
              </a:defRPr>
            </a:lvl1pPr>
            <a:lvl2pPr marL="742950" indent="-285750">
              <a:defRPr sz="2300">
                <a:solidFill>
                  <a:schemeClr val="tx1"/>
                </a:solidFill>
                <a:latin typeface="Segoe UI" panose="020B0502040204020203" pitchFamily="34" charset="0"/>
              </a:defRPr>
            </a:lvl2pPr>
            <a:lvl3pPr marL="1143000" indent="-228600">
              <a:defRPr sz="2300">
                <a:solidFill>
                  <a:schemeClr val="tx1"/>
                </a:solidFill>
                <a:latin typeface="Segoe UI" panose="020B0502040204020203" pitchFamily="34" charset="0"/>
              </a:defRPr>
            </a:lvl3pPr>
            <a:lvl4pPr marL="1600200" indent="-228600">
              <a:defRPr sz="2300">
                <a:solidFill>
                  <a:schemeClr val="tx1"/>
                </a:solidFill>
                <a:latin typeface="Segoe UI" panose="020B0502040204020203" pitchFamily="34" charset="0"/>
              </a:defRPr>
            </a:lvl4pPr>
            <a:lvl5pPr marL="2057400" indent="-228600">
              <a:defRPr sz="2300">
                <a:solidFill>
                  <a:schemeClr val="tx1"/>
                </a:solidFill>
                <a:latin typeface="Segoe UI" panose="020B0502040204020203" pitchFamily="34" charset="0"/>
              </a:defRPr>
            </a:lvl5pPr>
            <a:lvl6pPr marL="2514600" indent="-228600" defTabSz="1171575" eaLnBrk="0" fontAlgn="base" hangingPunct="0">
              <a:spcBef>
                <a:spcPct val="0"/>
              </a:spcBef>
              <a:spcAft>
                <a:spcPct val="0"/>
              </a:spcAft>
              <a:defRPr sz="2300">
                <a:solidFill>
                  <a:schemeClr val="tx1"/>
                </a:solidFill>
                <a:latin typeface="Segoe UI" panose="020B0502040204020203" pitchFamily="34" charset="0"/>
              </a:defRPr>
            </a:lvl6pPr>
            <a:lvl7pPr marL="2971800" indent="-228600" defTabSz="1171575" eaLnBrk="0" fontAlgn="base" hangingPunct="0">
              <a:spcBef>
                <a:spcPct val="0"/>
              </a:spcBef>
              <a:spcAft>
                <a:spcPct val="0"/>
              </a:spcAft>
              <a:defRPr sz="2300">
                <a:solidFill>
                  <a:schemeClr val="tx1"/>
                </a:solidFill>
                <a:latin typeface="Segoe UI" panose="020B0502040204020203" pitchFamily="34" charset="0"/>
              </a:defRPr>
            </a:lvl7pPr>
            <a:lvl8pPr marL="3429000" indent="-228600" defTabSz="1171575" eaLnBrk="0" fontAlgn="base" hangingPunct="0">
              <a:spcBef>
                <a:spcPct val="0"/>
              </a:spcBef>
              <a:spcAft>
                <a:spcPct val="0"/>
              </a:spcAft>
              <a:defRPr sz="2300">
                <a:solidFill>
                  <a:schemeClr val="tx1"/>
                </a:solidFill>
                <a:latin typeface="Segoe UI" panose="020B0502040204020203" pitchFamily="34" charset="0"/>
              </a:defRPr>
            </a:lvl8pPr>
            <a:lvl9pPr marL="3886200" indent="-228600" defTabSz="1171575" eaLnBrk="0" fontAlgn="base" hangingPunct="0">
              <a:spcBef>
                <a:spcPct val="0"/>
              </a:spcBef>
              <a:spcAft>
                <a:spcPct val="0"/>
              </a:spcAft>
              <a:defRPr sz="2300">
                <a:solidFill>
                  <a:schemeClr val="tx1"/>
                </a:solidFill>
                <a:latin typeface="Segoe UI" panose="020B0502040204020203" pitchFamily="34" charset="0"/>
              </a:defRPr>
            </a:lvl9pPr>
          </a:lstStyle>
          <a:p>
            <a:pPr>
              <a:lnSpc>
                <a:spcPct val="120000"/>
              </a:lnSpc>
              <a:defRPr/>
            </a:pPr>
            <a:r>
              <a:rPr lang="en-US" altLang="en-US" sz="3200" b="1" dirty="0">
                <a:solidFill>
                  <a:schemeClr val="accent2"/>
                </a:solidFill>
                <a:latin typeface="+mj-lt"/>
                <a:cs typeface="Segoe UI" panose="020B0502040204020203" pitchFamily="34" charset="0"/>
              </a:rPr>
              <a:t>Ongoing Partnership</a:t>
            </a:r>
          </a:p>
          <a:p>
            <a:pPr marL="285750" indent="-285750">
              <a:lnSpc>
                <a:spcPct val="120000"/>
              </a:lnSpc>
              <a:buFont typeface="Arial" panose="020B0604020202020204" pitchFamily="34" charset="0"/>
              <a:buChar char="•"/>
            </a:pPr>
            <a:r>
              <a:rPr lang="en-US" altLang="en-US" sz="1600" dirty="0">
                <a:solidFill>
                  <a:srgbClr val="000000"/>
                </a:solidFill>
                <a:latin typeface="+mn-lt"/>
                <a:ea typeface="MS Mincho" panose="02020609040205080304" pitchFamily="49" charset="-128"/>
                <a:cs typeface="Segoe UI" panose="020B0502040204020203" pitchFamily="34" charset="0"/>
              </a:rPr>
              <a:t>Transition was seamless - Senior Executives within Operations praised the transition and acknowledged that there was zero impact between FY17 and FY18.</a:t>
            </a:r>
            <a:endParaRPr lang="en-US" sz="1600" dirty="0">
              <a:solidFill>
                <a:prstClr val="black"/>
              </a:solidFill>
              <a:latin typeface="+mn-lt"/>
              <a:ea typeface="MS Mincho" panose="02020609040205080304" pitchFamily="49" charset="-128"/>
              <a:cs typeface="Segoe UI" panose="020B0502040204020203" pitchFamily="34" charset="0"/>
            </a:endParaRPr>
          </a:p>
          <a:p>
            <a:pPr marL="285750" indent="-285750" eaLnBrk="1" hangingPunct="1">
              <a:lnSpc>
                <a:spcPct val="120000"/>
              </a:lnSpc>
              <a:buFont typeface="Arial" panose="020B0604020202020204" pitchFamily="34" charset="0"/>
              <a:buChar char="•"/>
            </a:pPr>
            <a:r>
              <a:rPr lang="en-US" altLang="en-US" sz="1600" dirty="0">
                <a:solidFill>
                  <a:srgbClr val="000000"/>
                </a:solidFill>
                <a:latin typeface="+mn-lt"/>
                <a:ea typeface="MS Mincho" panose="02020609040205080304" pitchFamily="49" charset="-128"/>
                <a:cs typeface="Segoe UI" panose="020B0502040204020203" pitchFamily="34" charset="0"/>
              </a:rPr>
              <a:t>Team of 25-30 including Developers, Solution Architects, Project Managers, Business/Data Analysts. </a:t>
            </a:r>
          </a:p>
          <a:p>
            <a:pPr marL="285750" indent="-285750" eaLnBrk="1" hangingPunct="1">
              <a:lnSpc>
                <a:spcPct val="120000"/>
              </a:lnSpc>
              <a:buFont typeface="Arial" panose="020B0604020202020204" pitchFamily="34" charset="0"/>
              <a:buChar char="•"/>
            </a:pPr>
            <a:r>
              <a:rPr lang="en-US" altLang="en-US" sz="1600" dirty="0">
                <a:solidFill>
                  <a:srgbClr val="000000"/>
                </a:solidFill>
                <a:latin typeface="+mn-lt"/>
                <a:ea typeface="MS Mincho" panose="02020609040205080304" pitchFamily="49" charset="-128"/>
                <a:cs typeface="Segoe UI" panose="020B0502040204020203" pitchFamily="34" charset="0"/>
              </a:rPr>
              <a:t>Full support across business process management, DevOps, and ad-hoc project based work. </a:t>
            </a:r>
          </a:p>
        </p:txBody>
      </p:sp>
      <p:sp>
        <p:nvSpPr>
          <p:cNvPr id="13" name="Rectangle 12">
            <a:extLst>
              <a:ext uri="{FF2B5EF4-FFF2-40B4-BE49-F238E27FC236}">
                <a16:creationId xmlns:a16="http://schemas.microsoft.com/office/drawing/2014/main" id="{9A90F21F-5231-4CE8-A09C-B2E32CFC0DA4}"/>
              </a:ext>
            </a:extLst>
          </p:cNvPr>
          <p:cNvSpPr/>
          <p:nvPr/>
        </p:nvSpPr>
        <p:spPr>
          <a:xfrm>
            <a:off x="12899571" y="7628166"/>
            <a:ext cx="957943" cy="323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46574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61DFA25-24F3-4D2A-B582-CB651399D8C5}"/>
              </a:ext>
            </a:extLst>
          </p:cNvPr>
          <p:cNvSpPr/>
          <p:nvPr/>
        </p:nvSpPr>
        <p:spPr>
          <a:xfrm>
            <a:off x="0" y="-18538"/>
            <a:ext cx="14630400" cy="125254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76806"/>
            <a:endParaRPr lang="en-US" sz="1500">
              <a:solidFill>
                <a:prstClr val="white"/>
              </a:solidFill>
              <a:latin typeface="+mj-lt"/>
            </a:endParaRPr>
          </a:p>
        </p:txBody>
      </p:sp>
      <p:sp>
        <p:nvSpPr>
          <p:cNvPr id="2" name="Title 1">
            <a:extLst>
              <a:ext uri="{FF2B5EF4-FFF2-40B4-BE49-F238E27FC236}">
                <a16:creationId xmlns:a16="http://schemas.microsoft.com/office/drawing/2014/main" id="{B0088F94-B25D-4165-A05B-C919FE124538}"/>
              </a:ext>
            </a:extLst>
          </p:cNvPr>
          <p:cNvSpPr>
            <a:spLocks noGrp="1"/>
          </p:cNvSpPr>
          <p:nvPr>
            <p:ph type="title"/>
          </p:nvPr>
        </p:nvSpPr>
        <p:spPr/>
        <p:txBody>
          <a:bodyPr/>
          <a:lstStyle/>
          <a:p>
            <a:r>
              <a:rPr lang="en-US" dirty="0"/>
              <a:t>Xbox Customer Support / Ambassadors – Managed Service</a:t>
            </a:r>
          </a:p>
        </p:txBody>
      </p:sp>
      <p:sp>
        <p:nvSpPr>
          <p:cNvPr id="8" name="Rectangle 7">
            <a:extLst>
              <a:ext uri="{FF2B5EF4-FFF2-40B4-BE49-F238E27FC236}">
                <a16:creationId xmlns:a16="http://schemas.microsoft.com/office/drawing/2014/main" id="{FBE508DA-8460-4788-8000-47A2BE6DA870}"/>
              </a:ext>
            </a:extLst>
          </p:cNvPr>
          <p:cNvSpPr/>
          <p:nvPr/>
        </p:nvSpPr>
        <p:spPr>
          <a:xfrm>
            <a:off x="457200" y="1916164"/>
            <a:ext cx="7878417" cy="2923877"/>
          </a:xfrm>
          <a:prstGeom prst="rect">
            <a:avLst/>
          </a:prstGeom>
        </p:spPr>
        <p:txBody>
          <a:bodyPr wrap="square">
            <a:spAutoFit/>
          </a:bodyPr>
          <a:lstStyle/>
          <a:p>
            <a:pPr lvl="0">
              <a:lnSpc>
                <a:spcPct val="100000"/>
              </a:lnSpc>
            </a:pPr>
            <a:r>
              <a:rPr lang="en-US" sz="2800" b="1" dirty="0">
                <a:solidFill>
                  <a:schemeClr val="accent2"/>
                </a:solidFill>
                <a:latin typeface="+mj-lt"/>
                <a:ea typeface="Calibri" panose="020F0502020204030204" pitchFamily="34" charset="0"/>
                <a:cs typeface="Segoe UI" panose="020B0502040204020203" pitchFamily="34" charset="0"/>
              </a:rPr>
              <a:t>Business Need</a:t>
            </a:r>
            <a:endParaRPr lang="en-US" sz="2800" dirty="0">
              <a:solidFill>
                <a:schemeClr val="accent2"/>
              </a:solidFill>
              <a:latin typeface="+mj-lt"/>
              <a:cs typeface="Segoe UI" panose="020B0502040204020203" pitchFamily="34" charset="0"/>
            </a:endParaRPr>
          </a:p>
          <a:p>
            <a:pPr marL="342900" lvl="0" indent="-342900">
              <a:buFont typeface="Arial" panose="020B0604020202020204" pitchFamily="34" charset="0"/>
              <a:buChar char="•"/>
            </a:pPr>
            <a:r>
              <a:rPr lang="en-US" sz="1900" dirty="0">
                <a:solidFill>
                  <a:prstClr val="black"/>
                </a:solidFill>
                <a:cs typeface="Segoe UI" panose="020B0502040204020203" pitchFamily="34" charset="0"/>
              </a:rPr>
              <a:t>Customer Support Portal – support.xbox.com – conversion of legacy system to modernized website and self-service experience. </a:t>
            </a:r>
          </a:p>
          <a:p>
            <a:pPr marL="342900" lvl="0" indent="-342900">
              <a:buFont typeface="Arial" panose="020B0604020202020204" pitchFamily="34" charset="0"/>
              <a:buChar char="•"/>
            </a:pPr>
            <a:r>
              <a:rPr lang="en-US" sz="1900" dirty="0">
                <a:solidFill>
                  <a:prstClr val="black"/>
                </a:solidFill>
                <a:cs typeface="Segoe UI" panose="020B0502040204020203" pitchFamily="34" charset="0"/>
              </a:rPr>
              <a:t>CRM Implementation – Case Management &amp; escalation process</a:t>
            </a:r>
          </a:p>
          <a:p>
            <a:pPr marL="342900" lvl="0" indent="-342900">
              <a:buFont typeface="Arial" panose="020B0604020202020204" pitchFamily="34" charset="0"/>
              <a:buChar char="•"/>
            </a:pPr>
            <a:r>
              <a:rPr lang="en-US" sz="1900" dirty="0">
                <a:solidFill>
                  <a:prstClr val="black"/>
                </a:solidFill>
                <a:cs typeface="Segoe UI" panose="020B0502040204020203" pitchFamily="34" charset="0"/>
              </a:rPr>
              <a:t>Design &amp; Implementation of Xbox Ambassador program on Azure</a:t>
            </a:r>
          </a:p>
          <a:p>
            <a:pPr marL="342900" lvl="0" indent="-342900">
              <a:buFont typeface="Arial" panose="020B0604020202020204" pitchFamily="34" charset="0"/>
              <a:buChar char="•"/>
            </a:pPr>
            <a:r>
              <a:rPr lang="en-US" sz="1900" dirty="0">
                <a:solidFill>
                  <a:prstClr val="black"/>
                </a:solidFill>
                <a:cs typeface="Segoe UI" panose="020B0502040204020203" pitchFamily="34" charset="0"/>
              </a:rPr>
              <a:t>Integrations – Integration Development between membership databases, social media platforms, and disparate data sources</a:t>
            </a:r>
          </a:p>
          <a:p>
            <a:pPr marL="342900" lvl="0" indent="-342900">
              <a:buFont typeface="Arial" panose="020B0604020202020204" pitchFamily="34" charset="0"/>
              <a:buChar char="•"/>
            </a:pPr>
            <a:r>
              <a:rPr lang="en-US" sz="1900" dirty="0">
                <a:solidFill>
                  <a:prstClr val="black"/>
                </a:solidFill>
                <a:cs typeface="Segoe UI" panose="020B0502040204020203" pitchFamily="34" charset="0"/>
              </a:rPr>
              <a:t>Business Intelligence – Reporting and Data Visualization development for a variety of business units and stakeholder groups. </a:t>
            </a:r>
          </a:p>
        </p:txBody>
      </p:sp>
      <p:sp>
        <p:nvSpPr>
          <p:cNvPr id="10" name="TextBox 9">
            <a:extLst>
              <a:ext uri="{FF2B5EF4-FFF2-40B4-BE49-F238E27FC236}">
                <a16:creationId xmlns:a16="http://schemas.microsoft.com/office/drawing/2014/main" id="{7D2F2B66-DDE5-4864-A22D-CB25B97C1045}"/>
              </a:ext>
            </a:extLst>
          </p:cNvPr>
          <p:cNvSpPr txBox="1"/>
          <p:nvPr/>
        </p:nvSpPr>
        <p:spPr>
          <a:xfrm>
            <a:off x="457200" y="5119712"/>
            <a:ext cx="8193242" cy="1754326"/>
          </a:xfrm>
          <a:prstGeom prst="rect">
            <a:avLst/>
          </a:prstGeom>
          <a:noFill/>
        </p:spPr>
        <p:txBody>
          <a:bodyPr wrap="square" rtlCol="0">
            <a:spAutoFit/>
          </a:bodyPr>
          <a:lstStyle/>
          <a:p>
            <a:pPr lvl="0"/>
            <a:r>
              <a:rPr lang="en-US" sz="2800" b="1" dirty="0">
                <a:solidFill>
                  <a:schemeClr val="accent2"/>
                </a:solidFill>
                <a:latin typeface="+mj-lt"/>
                <a:ea typeface="Calibri" panose="020F0502020204030204" pitchFamily="34" charset="0"/>
                <a:cs typeface="Segoe UI" panose="020B0502040204020203" pitchFamily="34" charset="0"/>
              </a:rPr>
              <a:t>Ongoing Partnership</a:t>
            </a:r>
            <a:endParaRPr lang="en-US" sz="2800" dirty="0">
              <a:solidFill>
                <a:schemeClr val="accent2"/>
              </a:solidFill>
              <a:latin typeface="+mj-lt"/>
              <a:cs typeface="Segoe UI" panose="020B0502040204020203" pitchFamily="34" charset="0"/>
            </a:endParaRPr>
          </a:p>
          <a:p>
            <a:pPr marL="285750" indent="-285750">
              <a:buFont typeface="Arial" panose="020B0604020202020204" pitchFamily="34" charset="0"/>
              <a:buChar char="•"/>
            </a:pPr>
            <a:r>
              <a:rPr lang="en-US" sz="1900" dirty="0">
                <a:cs typeface="Segoe UI" panose="020B0502040204020203" pitchFamily="34" charset="0"/>
              </a:rPr>
              <a:t>25-30 full-time resources across development, support, leadership. </a:t>
            </a:r>
          </a:p>
          <a:p>
            <a:pPr marL="285750" indent="-285750">
              <a:buFont typeface="Arial" panose="020B0604020202020204" pitchFamily="34" charset="0"/>
              <a:buChar char="•"/>
            </a:pPr>
            <a:r>
              <a:rPr lang="en-US" sz="1900" dirty="0">
                <a:cs typeface="Segoe UI" panose="020B0502040204020203" pitchFamily="34" charset="0"/>
              </a:rPr>
              <a:t>Integrated agile project management processes and platforms </a:t>
            </a:r>
          </a:p>
          <a:p>
            <a:pPr marL="285750" lvl="0" indent="-285750">
              <a:buFont typeface="Arial" panose="020B0604020202020204" pitchFamily="34" charset="0"/>
              <a:buChar char="•"/>
            </a:pPr>
            <a:r>
              <a:rPr lang="en-US" sz="1900" dirty="0">
                <a:solidFill>
                  <a:prstClr val="black"/>
                </a:solidFill>
                <a:cs typeface="Segoe UI" panose="020B0502040204020203" pitchFamily="34" charset="0"/>
              </a:rPr>
              <a:t>Full augmentation of application development, business support, and various business processes across multiple stakeholder groups. </a:t>
            </a:r>
          </a:p>
        </p:txBody>
      </p:sp>
      <p:pic>
        <p:nvPicPr>
          <p:cNvPr id="11" name="Picture 10">
            <a:extLst>
              <a:ext uri="{FF2B5EF4-FFF2-40B4-BE49-F238E27FC236}">
                <a16:creationId xmlns:a16="http://schemas.microsoft.com/office/drawing/2014/main" id="{EB77FAA7-1C36-49E4-9125-81EBAAFC025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1696497" y="1680829"/>
            <a:ext cx="1812103" cy="555375"/>
          </a:xfrm>
          <a:prstGeom prst="rect">
            <a:avLst/>
          </a:prstGeom>
        </p:spPr>
      </p:pic>
      <p:sp>
        <p:nvSpPr>
          <p:cNvPr id="26" name="TextBox 25">
            <a:extLst>
              <a:ext uri="{FF2B5EF4-FFF2-40B4-BE49-F238E27FC236}">
                <a16:creationId xmlns:a16="http://schemas.microsoft.com/office/drawing/2014/main" id="{0BE24A93-EA48-4779-8CC3-B7F12B5724A2}"/>
              </a:ext>
            </a:extLst>
          </p:cNvPr>
          <p:cNvSpPr txBox="1"/>
          <p:nvPr/>
        </p:nvSpPr>
        <p:spPr>
          <a:xfrm>
            <a:off x="9153301" y="2301866"/>
            <a:ext cx="4355299" cy="1323439"/>
          </a:xfrm>
          <a:prstGeom prst="rect">
            <a:avLst/>
          </a:prstGeom>
          <a:noFill/>
        </p:spPr>
        <p:txBody>
          <a:bodyPr wrap="square" rtlCol="0">
            <a:spAutoFit/>
          </a:bodyPr>
          <a:lstStyle/>
          <a:p>
            <a:r>
              <a:rPr lang="en-US" sz="2000" b="1" dirty="0">
                <a:latin typeface="+mj-lt"/>
              </a:rPr>
              <a:t>Team Size: </a:t>
            </a:r>
            <a:r>
              <a:rPr lang="en-US" sz="2000" dirty="0">
                <a:latin typeface="+mj-lt"/>
              </a:rPr>
              <a:t>30</a:t>
            </a:r>
            <a:r>
              <a:rPr lang="en-US" sz="2000" b="1" dirty="0">
                <a:latin typeface="+mj-lt"/>
              </a:rPr>
              <a:t> </a:t>
            </a:r>
          </a:p>
          <a:p>
            <a:r>
              <a:rPr lang="en-US" sz="2000" b="1" dirty="0">
                <a:latin typeface="+mj-lt"/>
              </a:rPr>
              <a:t>Locations: </a:t>
            </a:r>
            <a:r>
              <a:rPr lang="en-US" sz="2000" dirty="0">
                <a:latin typeface="+mj-lt"/>
              </a:rPr>
              <a:t>Seattle &amp; India</a:t>
            </a:r>
          </a:p>
          <a:p>
            <a:r>
              <a:rPr lang="en-US" sz="2000" b="1" dirty="0">
                <a:latin typeface="+mj-lt"/>
              </a:rPr>
              <a:t>Duration: </a:t>
            </a:r>
            <a:r>
              <a:rPr lang="en-US" sz="2000" dirty="0">
                <a:latin typeface="+mj-lt"/>
              </a:rPr>
              <a:t>August 2015 to Present</a:t>
            </a:r>
          </a:p>
          <a:p>
            <a:r>
              <a:rPr lang="en-US" sz="2000" b="1" dirty="0">
                <a:latin typeface="+mj-lt"/>
              </a:rPr>
              <a:t>Industry:  </a:t>
            </a:r>
            <a:r>
              <a:rPr lang="en-US" sz="2000" dirty="0">
                <a:latin typeface="+mj-lt"/>
              </a:rPr>
              <a:t>High Tech Gaming</a:t>
            </a:r>
          </a:p>
        </p:txBody>
      </p:sp>
      <p:grpSp>
        <p:nvGrpSpPr>
          <p:cNvPr id="9" name="Group 8">
            <a:extLst>
              <a:ext uri="{FF2B5EF4-FFF2-40B4-BE49-F238E27FC236}">
                <a16:creationId xmlns:a16="http://schemas.microsoft.com/office/drawing/2014/main" id="{976C239B-631B-4E18-AD34-83AAD57D52F1}"/>
              </a:ext>
            </a:extLst>
          </p:cNvPr>
          <p:cNvGrpSpPr>
            <a:grpSpLocks noChangeAspect="1"/>
          </p:cNvGrpSpPr>
          <p:nvPr/>
        </p:nvGrpSpPr>
        <p:grpSpPr>
          <a:xfrm>
            <a:off x="8440072" y="3883524"/>
            <a:ext cx="5927868" cy="3989674"/>
            <a:chOff x="382965" y="1990226"/>
            <a:chExt cx="7299380" cy="4912752"/>
          </a:xfrm>
        </p:grpSpPr>
        <p:pic>
          <p:nvPicPr>
            <p:cNvPr id="15" name="Picture 14">
              <a:extLst>
                <a:ext uri="{FF2B5EF4-FFF2-40B4-BE49-F238E27FC236}">
                  <a16:creationId xmlns:a16="http://schemas.microsoft.com/office/drawing/2014/main" id="{E3BCA425-6F38-434D-813E-F0AC5EC3783D}"/>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880"/>
            <a:stretch/>
          </p:blipFill>
          <p:spPr>
            <a:xfrm>
              <a:off x="382965" y="1990226"/>
              <a:ext cx="7299380" cy="4912752"/>
            </a:xfrm>
            <a:prstGeom prst="rect">
              <a:avLst/>
            </a:prstGeom>
          </p:spPr>
        </p:pic>
        <p:pic>
          <p:nvPicPr>
            <p:cNvPr id="16" name="Picture 15">
              <a:extLst>
                <a:ext uri="{FF2B5EF4-FFF2-40B4-BE49-F238E27FC236}">
                  <a16:creationId xmlns:a16="http://schemas.microsoft.com/office/drawing/2014/main" id="{C9E160D5-4CCF-407E-8327-2C5FE1735816}"/>
                </a:ext>
              </a:extLst>
            </p:cNvPr>
            <p:cNvPicPr>
              <a:picLocks noChangeAspect="1"/>
            </p:cNvPicPr>
            <p:nvPr/>
          </p:nvPicPr>
          <p:blipFill rotWithShape="1">
            <a:blip r:embed="rId5"/>
            <a:srcRect b="15494"/>
            <a:stretch/>
          </p:blipFill>
          <p:spPr>
            <a:xfrm>
              <a:off x="1250398" y="2240328"/>
              <a:ext cx="5649166" cy="3825767"/>
            </a:xfrm>
            <a:prstGeom prst="rect">
              <a:avLst/>
            </a:prstGeom>
            <a:ln w="19050">
              <a:solidFill>
                <a:schemeClr val="tx1"/>
              </a:solidFill>
            </a:ln>
          </p:spPr>
        </p:pic>
      </p:grpSp>
      <p:pic>
        <p:nvPicPr>
          <p:cNvPr id="27" name="Picture 8" descr="http://www.psdeps.com/wp-content/uploads/New-Microsoft-2013-Logo-Vector.png">
            <a:extLst>
              <a:ext uri="{FF2B5EF4-FFF2-40B4-BE49-F238E27FC236}">
                <a16:creationId xmlns:a16="http://schemas.microsoft.com/office/drawing/2014/main" id="{7A527462-EE2C-4FE3-B52C-5FAA169260EE}"/>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6151" b="31476"/>
          <a:stretch/>
        </p:blipFill>
        <p:spPr bwMode="auto">
          <a:xfrm>
            <a:off x="9240386" y="1596124"/>
            <a:ext cx="2284298" cy="640080"/>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D667AE46-D9A5-419B-A9F4-7F6D6C89A455}"/>
              </a:ext>
            </a:extLst>
          </p:cNvPr>
          <p:cNvSpPr/>
          <p:nvPr/>
        </p:nvSpPr>
        <p:spPr>
          <a:xfrm>
            <a:off x="12899571" y="7628166"/>
            <a:ext cx="957943" cy="323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Tree>
    <p:extLst>
      <p:ext uri="{BB962C8B-B14F-4D97-AF65-F5344CB8AC3E}">
        <p14:creationId xmlns:p14="http://schemas.microsoft.com/office/powerpoint/2010/main" val="34032801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0342E09-D8A4-41A7-82A1-80795EBFFDA6}"/>
              </a:ext>
            </a:extLst>
          </p:cNvPr>
          <p:cNvSpPr/>
          <p:nvPr/>
        </p:nvSpPr>
        <p:spPr>
          <a:xfrm>
            <a:off x="0" y="-18538"/>
            <a:ext cx="14630400" cy="125254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76806"/>
            <a:endParaRPr lang="en-US" sz="1500">
              <a:solidFill>
                <a:prstClr val="white"/>
              </a:solidFill>
              <a:latin typeface="Segoe UI"/>
            </a:endParaRPr>
          </a:p>
        </p:txBody>
      </p:sp>
      <p:sp>
        <p:nvSpPr>
          <p:cNvPr id="2" name="Title 1">
            <a:extLst>
              <a:ext uri="{FF2B5EF4-FFF2-40B4-BE49-F238E27FC236}">
                <a16:creationId xmlns:a16="http://schemas.microsoft.com/office/drawing/2014/main" id="{B0088F94-B25D-4165-A05B-C919FE124538}"/>
              </a:ext>
            </a:extLst>
          </p:cNvPr>
          <p:cNvSpPr>
            <a:spLocks noGrp="1"/>
          </p:cNvSpPr>
          <p:nvPr>
            <p:ph type="title"/>
          </p:nvPr>
        </p:nvSpPr>
        <p:spPr/>
        <p:txBody>
          <a:bodyPr/>
          <a:lstStyle/>
          <a:p>
            <a:r>
              <a:rPr lang="en-US" dirty="0"/>
              <a:t>Xbox Ambassadors – Power BI Details</a:t>
            </a:r>
          </a:p>
        </p:txBody>
      </p:sp>
      <p:pic>
        <p:nvPicPr>
          <p:cNvPr id="11" name="Picture 10">
            <a:extLst>
              <a:ext uri="{FF2B5EF4-FFF2-40B4-BE49-F238E27FC236}">
                <a16:creationId xmlns:a16="http://schemas.microsoft.com/office/drawing/2014/main" id="{EB77FAA7-1C36-49E4-9125-81EBAAFC025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1566439" y="1526862"/>
            <a:ext cx="1812103" cy="555375"/>
          </a:xfrm>
          <a:prstGeom prst="rect">
            <a:avLst/>
          </a:prstGeom>
        </p:spPr>
      </p:pic>
      <p:pic>
        <p:nvPicPr>
          <p:cNvPr id="27" name="Picture 8" descr="http://www.psdeps.com/wp-content/uploads/New-Microsoft-2013-Logo-Vector.png">
            <a:extLst>
              <a:ext uri="{FF2B5EF4-FFF2-40B4-BE49-F238E27FC236}">
                <a16:creationId xmlns:a16="http://schemas.microsoft.com/office/drawing/2014/main" id="{7A527462-EE2C-4FE3-B52C-5FAA169260E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6151" b="31476"/>
          <a:stretch/>
        </p:blipFill>
        <p:spPr bwMode="auto">
          <a:xfrm>
            <a:off x="9088865" y="1484509"/>
            <a:ext cx="2284298" cy="640080"/>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D667AE46-D9A5-419B-A9F4-7F6D6C89A455}"/>
              </a:ext>
            </a:extLst>
          </p:cNvPr>
          <p:cNvSpPr/>
          <p:nvPr/>
        </p:nvSpPr>
        <p:spPr>
          <a:xfrm>
            <a:off x="12899571" y="7628166"/>
            <a:ext cx="957943" cy="323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A4D9953B-EDEF-49F9-8EC7-A8BE9EA9C33D}"/>
              </a:ext>
            </a:extLst>
          </p:cNvPr>
          <p:cNvPicPr>
            <a:picLocks noChangeAspect="1"/>
          </p:cNvPicPr>
          <p:nvPr/>
        </p:nvPicPr>
        <p:blipFill>
          <a:blip r:embed="rId5"/>
          <a:stretch>
            <a:fillRect/>
          </a:stretch>
        </p:blipFill>
        <p:spPr>
          <a:xfrm>
            <a:off x="728511" y="4114800"/>
            <a:ext cx="5749992" cy="3219996"/>
          </a:xfrm>
          <a:prstGeom prst="rect">
            <a:avLst/>
          </a:prstGeom>
          <a:effectLst/>
        </p:spPr>
      </p:pic>
      <p:pic>
        <p:nvPicPr>
          <p:cNvPr id="13" name="Picture 12">
            <a:extLst>
              <a:ext uri="{FF2B5EF4-FFF2-40B4-BE49-F238E27FC236}">
                <a16:creationId xmlns:a16="http://schemas.microsoft.com/office/drawing/2014/main" id="{F4C6AC30-3836-4A15-9A81-4D679394DEA8}"/>
              </a:ext>
            </a:extLst>
          </p:cNvPr>
          <p:cNvPicPr>
            <a:picLocks noChangeAspect="1"/>
          </p:cNvPicPr>
          <p:nvPr/>
        </p:nvPicPr>
        <p:blipFill>
          <a:blip r:embed="rId6"/>
          <a:stretch>
            <a:fillRect/>
          </a:stretch>
        </p:blipFill>
        <p:spPr>
          <a:xfrm>
            <a:off x="8151898" y="2544395"/>
            <a:ext cx="5831628" cy="3265712"/>
          </a:xfrm>
          <a:prstGeom prst="rect">
            <a:avLst/>
          </a:prstGeom>
          <a:effectLst/>
        </p:spPr>
      </p:pic>
      <p:sp>
        <p:nvSpPr>
          <p:cNvPr id="3" name="Rectangle 2">
            <a:extLst>
              <a:ext uri="{FF2B5EF4-FFF2-40B4-BE49-F238E27FC236}">
                <a16:creationId xmlns:a16="http://schemas.microsoft.com/office/drawing/2014/main" id="{039C8B9D-CF11-4CA4-B112-1FB34E489470}"/>
              </a:ext>
            </a:extLst>
          </p:cNvPr>
          <p:cNvSpPr/>
          <p:nvPr/>
        </p:nvSpPr>
        <p:spPr>
          <a:xfrm>
            <a:off x="457200" y="1898626"/>
            <a:ext cx="7315200" cy="1938992"/>
          </a:xfrm>
          <a:prstGeom prst="rect">
            <a:avLst/>
          </a:prstGeom>
        </p:spPr>
        <p:txBody>
          <a:bodyPr>
            <a:spAutoFit/>
          </a:bodyPr>
          <a:lstStyle/>
          <a:p>
            <a:pPr marL="342900" indent="-342900">
              <a:buFont typeface="Arial" panose="020B0604020202020204" pitchFamily="34" charset="0"/>
              <a:buChar char="•"/>
            </a:pPr>
            <a:r>
              <a:rPr lang="en-US" sz="2000" dirty="0"/>
              <a:t>Power BI built using Kusto data source with billions of records.</a:t>
            </a:r>
          </a:p>
          <a:p>
            <a:pPr marL="342900" indent="-342900">
              <a:buFont typeface="Arial" panose="020B0604020202020204" pitchFamily="34" charset="0"/>
              <a:buChar char="•"/>
            </a:pPr>
            <a:r>
              <a:rPr lang="en-US" sz="2000" dirty="0"/>
              <a:t>Telling the story of how many users and what kind of activity they have achieved on their gamified site.</a:t>
            </a:r>
          </a:p>
          <a:p>
            <a:pPr marL="342900" indent="-342900">
              <a:buFont typeface="Arial" panose="020B0604020202020204" pitchFamily="34" charset="0"/>
              <a:buChar char="•"/>
            </a:pPr>
            <a:r>
              <a:rPr lang="en-US" sz="2000" dirty="0"/>
              <a:t>Includes Adobe Analytics connection for site statistics.</a:t>
            </a:r>
          </a:p>
          <a:p>
            <a:pPr marL="342900" indent="-342900">
              <a:buFont typeface="Arial" panose="020B0604020202020204" pitchFamily="34" charset="0"/>
              <a:buChar char="•"/>
            </a:pPr>
            <a:r>
              <a:rPr lang="en-US" sz="2000" dirty="0"/>
              <a:t>Ongoing engagement with support and quarterly additions .</a:t>
            </a:r>
          </a:p>
        </p:txBody>
      </p:sp>
    </p:spTree>
    <p:extLst>
      <p:ext uri="{BB962C8B-B14F-4D97-AF65-F5344CB8AC3E}">
        <p14:creationId xmlns:p14="http://schemas.microsoft.com/office/powerpoint/2010/main" val="1364199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ustom Design">
  <a:themeElements>
    <a:clrScheme name="Affirma">
      <a:dk1>
        <a:sysClr val="windowText" lastClr="000000"/>
      </a:dk1>
      <a:lt1>
        <a:sysClr val="window" lastClr="FFFFFF"/>
      </a:lt1>
      <a:dk2>
        <a:srgbClr val="44546A"/>
      </a:dk2>
      <a:lt2>
        <a:srgbClr val="E7E6E6"/>
      </a:lt2>
      <a:accent1>
        <a:srgbClr val="235A5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firma_QBR-CI_FY18 Q2_Prep(Updated)" id="{60F98659-98E9-4C4D-9310-9510EF3F70E3}" vid="{65065986-2AC3-4681-8D2A-70BCEC6AD53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customXsn xmlns="http://schemas.microsoft.com/office/2006/metadata/customXsn">
  <xsnLocation/>
  <cached>True</cached>
  <openByDefault>False</openByDefault>
  <xsnScope/>
</customXsn>
</file>

<file path=customXml/item2.xml><?xml version="1.0" encoding="utf-8"?>
<p:properties xmlns:p="http://schemas.microsoft.com/office/2006/metadata/properties" xmlns:xsi="http://www.w3.org/2001/XMLSchema-instance" xmlns:pc="http://schemas.microsoft.com/office/infopath/2007/PartnerControls">
  <documentManagement>
    <BusinessUnit xmlns="f0ee8362-fa7e-4bc9-ab88-7dcfb17cb19b">
      <Value>Data and Analytics</Value>
    </BusinessUnit>
    <Solutions xmlns="f0ee8362-fa7e-4bc9-ab88-7dcfb17cb19b">
      <Value>Cloud</Value>
      <Value>Data Analytics</Value>
    </Solutions>
    <Industries xmlns="f0ee8362-fa7e-4bc9-ab88-7dcfb17cb19b">
      <Value>Technology</Value>
    </Industries>
    <Notes0 xmlns="f0ee8362-fa7e-4bc9-ab88-7dcfb17cb19b" xsi:nil="true"/>
    <Named_x0020_Account xmlns="f0ee8362-fa7e-4bc9-ab88-7dcfb17cb19b">Microsoft</Named_x0020_Account>
    <PlatTech xmlns="f0ee8362-fa7e-4bc9-ab88-7dcfb17cb19b">
      <Value>Power BI</Value>
      <Value>Azure Data Factory</Value>
    </PlatTech>
    <ProjectCompletionDate xmlns="f0ee8362-fa7e-4bc9-ab88-7dcfb17cb19b" xsi:nil="true"/>
    <ApprovedByClient xmlns="f0ee8362-fa7e-4bc9-ab88-7dcfb17cb19b">false</ApprovedByClient>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23BCBB7020E34DAE994A365BA94206" ma:contentTypeVersion="12" ma:contentTypeDescription="Create a new document." ma:contentTypeScope="" ma:versionID="40c5edf46ad0243c172d3e6a5f6fa751">
  <xsd:schema xmlns:xsd="http://www.w3.org/2001/XMLSchema" xmlns:xs="http://www.w3.org/2001/XMLSchema" xmlns:p="http://schemas.microsoft.com/office/2006/metadata/properties" xmlns:ns2="f0ee8362-fa7e-4bc9-ab88-7dcfb17cb19b" targetNamespace="http://schemas.microsoft.com/office/2006/metadata/properties" ma:root="true" ma:fieldsID="f48774ae5cf6ccd45b30992fa6c2b457" ns2:_="">
    <xsd:import namespace="f0ee8362-fa7e-4bc9-ab88-7dcfb17cb19b"/>
    <xsd:element name="properties">
      <xsd:complexType>
        <xsd:sequence>
          <xsd:element name="documentManagement">
            <xsd:complexType>
              <xsd:all>
                <xsd:element ref="ns2:BusinessUnit" minOccurs="0"/>
                <xsd:element ref="ns2:Industries" minOccurs="0"/>
                <xsd:element ref="ns2:Solutions" minOccurs="0"/>
                <xsd:element ref="ns2:PlatTech" minOccurs="0"/>
                <xsd:element ref="ns2:Notes0" minOccurs="0"/>
                <xsd:element ref="ns2:Named_x0020_Account" minOccurs="0"/>
                <xsd:element ref="ns2:MediaServiceMetadata" minOccurs="0"/>
                <xsd:element ref="ns2:MediaServiceFastMetadata" minOccurs="0"/>
                <xsd:element ref="ns2:MediaServiceSearchProperties" minOccurs="0"/>
                <xsd:element ref="ns2:MediaServiceObjectDetectorVersions" minOccurs="0"/>
                <xsd:element ref="ns2:ProjectCompletionDate" minOccurs="0"/>
                <xsd:element ref="ns2:ApprovedByCli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ee8362-fa7e-4bc9-ab88-7dcfb17cb19b" elementFormDefault="qualified">
    <xsd:import namespace="http://schemas.microsoft.com/office/2006/documentManagement/types"/>
    <xsd:import namespace="http://schemas.microsoft.com/office/infopath/2007/PartnerControls"/>
    <xsd:element name="BusinessUnit" ma:index="8" nillable="true" ma:displayName="Business Unit" ma:internalName="BusinessUnit">
      <xsd:complexType>
        <xsd:complexContent>
          <xsd:extension base="dms:MultiChoice">
            <xsd:sequence>
              <xsd:element name="Value" maxOccurs="unbounded" minOccurs="0" nillable="true">
                <xsd:simpleType>
                  <xsd:restriction base="dms:Choice">
                    <xsd:enumeration value="Business Process Outsourcing"/>
                    <xsd:enumeration value="Content and Change Management"/>
                    <xsd:enumeration value="Creative"/>
                    <xsd:enumeration value="Custom Development"/>
                    <xsd:enumeration value="Customer Relationship Management"/>
                    <xsd:enumeration value="Data and Analytics"/>
                    <xsd:enumeration value="Engagement Marketing"/>
                    <xsd:enumeration value="Infrastructure"/>
                    <xsd:enumeration value="Marketing Services"/>
                    <xsd:enumeration value="Modern Workplace"/>
                    <xsd:enumeration value="NetSuite"/>
                  </xsd:restriction>
                </xsd:simpleType>
              </xsd:element>
            </xsd:sequence>
          </xsd:extension>
        </xsd:complexContent>
      </xsd:complexType>
    </xsd:element>
    <xsd:element name="Industries" ma:index="9" nillable="true" ma:displayName="Industries" ma:format="Dropdown" ma:internalName="Industries">
      <xsd:complexType>
        <xsd:complexContent>
          <xsd:extension base="dms:MultiChoice">
            <xsd:sequence>
              <xsd:element name="Value" maxOccurs="unbounded" minOccurs="0" nillable="true">
                <xsd:simpleType>
                  <xsd:restriction base="dms:Choice">
                    <xsd:enumeration value="Aerospace"/>
                    <xsd:enumeration value="Agriculture"/>
                    <xsd:enumeration value="Agriculture Food"/>
                    <xsd:enumeration value="AI / AI Models"/>
                    <xsd:enumeration value="B2B"/>
                    <xsd:enumeration value="B2C"/>
                    <xsd:enumeration value="Chemical"/>
                    <xsd:enumeration value="Construction"/>
                    <xsd:enumeration value="Defence"/>
                    <xsd:enumeration value="Education"/>
                    <xsd:enumeration value="Energy"/>
                    <xsd:enumeration value="Engineering"/>
                    <xsd:enumeration value="Entertainment"/>
                    <xsd:enumeration value="Financial Services"/>
                    <xsd:enumeration value="Food"/>
                    <xsd:enumeration value="Government"/>
                    <xsd:enumeration value="Healthcare"/>
                    <xsd:enumeration value="Hospitality"/>
                    <xsd:enumeration value="Legal"/>
                    <xsd:enumeration value="Life Sciences"/>
                    <xsd:enumeration value="Manufacturing"/>
                    <xsd:enumeration value="Media"/>
                    <xsd:enumeration value="Non-Profit"/>
                    <xsd:enumeration value="Real Estate"/>
                    <xsd:enumeration value="Retail"/>
                    <xsd:enumeration value="Services"/>
                    <xsd:enumeration value="Technology"/>
                    <xsd:enumeration value="Telecommunications"/>
                    <xsd:enumeration value="Transportation"/>
                    <xsd:enumeration value="Water"/>
                    <xsd:enumeration value="Wellness"/>
                    <xsd:enumeration value="BPO"/>
                  </xsd:restriction>
                </xsd:simpleType>
              </xsd:element>
            </xsd:sequence>
          </xsd:extension>
        </xsd:complexContent>
      </xsd:complexType>
    </xsd:element>
    <xsd:element name="Solutions" ma:index="10" nillable="true" ma:displayName="Solutions" ma:format="Dropdown" ma:internalName="Solutions">
      <xsd:complexType>
        <xsd:complexContent>
          <xsd:extension base="dms:MultiChoice">
            <xsd:sequence>
              <xsd:element name="Value" maxOccurs="unbounded" minOccurs="0" nillable="true">
                <xsd:simpleType>
                  <xsd:restriction base="dms:Choice">
                    <xsd:enumeration value="ABM Marketing"/>
                    <xsd:enumeration value="AI"/>
                    <xsd:enumeration value="Audit"/>
                    <xsd:enumeration value="Change Management"/>
                    <xsd:enumeration value="Cloud"/>
                    <xsd:enumeration value="Configurations"/>
                    <xsd:enumeration value="Content"/>
                    <xsd:enumeration value="Customer &amp; Partner Support BPO"/>
                    <xsd:enumeration value="Customer / Partner Portal"/>
                    <xsd:enumeration value="Custom Search"/>
                    <xsd:enumeration value="Cybersecurity"/>
                    <xsd:enumeration value="Data Analytics"/>
                    <xsd:enumeration value="Design"/>
                    <xsd:enumeration value="Email Campaigns"/>
                    <xsd:enumeration value="Event support"/>
                    <xsd:enumeration value="HelpDesk Outsourcing BPO"/>
                    <xsd:enumeration value="Integrations"/>
                    <xsd:enumeration value="Intranet / Extranet"/>
                    <xsd:enumeration value="IoT"/>
                    <xsd:enumeration value="Link Building"/>
                    <xsd:enumeration value="Marketing Automation"/>
                    <xsd:enumeration value="Marketing Strategy"/>
                    <xsd:enumeration value="Marketing Technology"/>
                    <xsd:enumeration value="Migrations"/>
                    <xsd:enumeration value="Mobile Application"/>
                    <xsd:enumeration value="Organic Social Media"/>
                    <xsd:enumeration value="PPC"/>
                    <xsd:enumeration value="Personas &amp; Journey Mapping"/>
                    <xsd:enumeration value="Process Automation"/>
                    <xsd:enumeration value="Product Development"/>
                    <xsd:enumeration value="Research"/>
                    <xsd:enumeration value="SEO/ AEO"/>
                    <xsd:enumeration value="SPFx"/>
                    <xsd:enumeration value="Training"/>
                    <xsd:enumeration value="UX/ UI Design"/>
                    <xsd:enumeration value="Video Production"/>
                    <xsd:enumeration value="Webinars"/>
                    <xsd:enumeration value="Websites"/>
                    <xsd:enumeration value="DevOps"/>
                  </xsd:restriction>
                </xsd:simpleType>
              </xsd:element>
            </xsd:sequence>
          </xsd:extension>
        </xsd:complexContent>
      </xsd:complexType>
    </xsd:element>
    <xsd:element name="PlatTech" ma:index="11" nillable="true" ma:displayName="Platform / Technology" ma:format="Dropdown" ma:internalName="PlatTech">
      <xsd:complexType>
        <xsd:complexContent>
          <xsd:extension base="dms:MultiChoice">
            <xsd:sequence>
              <xsd:element name="Value" maxOccurs="unbounded" minOccurs="0" nillable="true">
                <xsd:simpleType>
                  <xsd:restriction base="dms:Choice">
                    <xsd:enumeration value=".NET"/>
                    <xsd:enumeration value="Android App"/>
                    <xsd:enumeration value="AWS"/>
                    <xsd:enumeration value="Angular"/>
                    <xsd:enumeration value="Azure"/>
                    <xsd:enumeration value="Azure DevOps"/>
                    <xsd:enumeration value="Boomi"/>
                    <xsd:enumeration value="Drupal"/>
                    <xsd:enumeration value="Dynamics"/>
                    <xsd:enumeration value="Flutter"/>
                    <xsd:enumeration value="GCP"/>
                    <xsd:enumeration value="Google"/>
                    <xsd:enumeration value="Great Plains"/>
                    <xsd:enumeration value="Hootsuite"/>
                    <xsd:enumeration value="HubSpot"/>
                    <xsd:enumeration value="iOS App"/>
                    <xsd:enumeration value="Java"/>
                    <xsd:enumeration value="Kentico"/>
                    <xsd:enumeration value="Looker Studio"/>
                    <xsd:enumeration value="Mobile App"/>
                    <xsd:enumeration value="Marketo / Adobe"/>
                    <xsd:enumeration value="NetSuite"/>
                    <xsd:enumeration value="O365"/>
                    <xsd:enumeration value="OneDrive"/>
                    <xsd:enumeration value="PowerSuite"/>
                    <xsd:enumeration value="Power BI"/>
                    <xsd:enumeration value="QuickBooks"/>
                    <xsd:enumeration value="React"/>
                    <xsd:enumeration value="React Native"/>
                    <xsd:enumeration value="Sage"/>
                    <xsd:enumeration value="Salesforce"/>
                    <xsd:enumeration value="Salesforce Experience Cloud"/>
                    <xsd:enumeration value="Salesforce Marketing Cloud"/>
                    <xsd:enumeration value="Salesforce CPQ"/>
                    <xsd:enumeration value="Salesforce Pardot"/>
                    <xsd:enumeration value="SharePoint"/>
                    <xsd:enumeration value="Shopify"/>
                    <xsd:enumeration value="Sitecore"/>
                    <xsd:enumeration value="Sitefinity"/>
                    <xsd:enumeration value="Snowflake"/>
                    <xsd:enumeration value="Sprinklr"/>
                    <xsd:enumeration value="SproutSocial"/>
                    <xsd:enumeration value="Tableau"/>
                    <xsd:enumeration value="WP Engine"/>
                    <xsd:enumeration value="Webflow"/>
                    <xsd:enumeration value="WooCommerce"/>
                    <xsd:enumeration value="WordPress"/>
                    <xsd:enumeration value="Zoho"/>
                    <xsd:enumeration value="Power Apps"/>
                    <xsd:enumeration value="Teams"/>
                    <xsd:enumeration value="Azure Data Factory"/>
                    <xsd:enumeration value="Zendesk"/>
                    <xsd:enumeration value="Business Central"/>
                    <xsd:enumeration value="Viva"/>
                  </xsd:restriction>
                </xsd:simpleType>
              </xsd:element>
            </xsd:sequence>
          </xsd:extension>
        </xsd:complexContent>
      </xsd:complexType>
    </xsd:element>
    <xsd:element name="Notes0" ma:index="12" nillable="true" ma:displayName="Notes" ma:internalName="Notes0">
      <xsd:simpleType>
        <xsd:restriction base="dms:Text">
          <xsd:maxLength value="255"/>
        </xsd:restriction>
      </xsd:simpleType>
    </xsd:element>
    <xsd:element name="Named_x0020_Account" ma:index="13" nillable="true" ma:displayName="Named Account" ma:format="Dropdown" ma:internalName="Named_x0020_Account">
      <xsd:simpleType>
        <xsd:restriction base="dms:Choice">
          <xsd:enumeration value="Microsoft"/>
          <xsd:enumeration value="Meta"/>
          <xsd:enumeration value="Amazon"/>
        </xsd:restriction>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ProjectCompletionDate" ma:index="18" nillable="true" ma:displayName="Project Completion Date" ma:format="DateOnly" ma:internalName="ProjectCompletionDate">
      <xsd:simpleType>
        <xsd:restriction base="dms:DateTime"/>
      </xsd:simpleType>
    </xsd:element>
    <xsd:element name="ApprovedByClient" ma:index="19" nillable="true" ma:displayName="Approved By Client" ma:default="0" ma:format="Dropdown" ma:internalName="ApprovedByClient">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0412C94-947E-4BF0-9C0F-24D4B0841AFE}">
  <ds:schemaRefs>
    <ds:schemaRef ds:uri="http://schemas.microsoft.com/office/2006/metadata/customXsn"/>
  </ds:schemaRefs>
</ds:datastoreItem>
</file>

<file path=customXml/itemProps2.xml><?xml version="1.0" encoding="utf-8"?>
<ds:datastoreItem xmlns:ds="http://schemas.openxmlformats.org/officeDocument/2006/customXml" ds:itemID="{2A94E4A4-1B32-4A3C-847A-E2AB390C5201}">
  <ds:schemaRefs>
    <ds:schemaRef ds:uri="http://www.w3.org/XML/1998/namespace"/>
    <ds:schemaRef ds:uri="http://schemas.microsoft.com/office/2006/metadata/properties"/>
    <ds:schemaRef ds:uri="http://purl.org/dc/dcmitype/"/>
    <ds:schemaRef ds:uri="http://purl.org/dc/elements/1.1/"/>
    <ds:schemaRef ds:uri="http://schemas.microsoft.com/office/2006/documentManagement/types"/>
    <ds:schemaRef ds:uri="http://schemas.openxmlformats.org/package/2006/metadata/core-properties"/>
    <ds:schemaRef ds:uri="http://purl.org/dc/terms/"/>
    <ds:schemaRef ds:uri="http://schemas.microsoft.com/office/infopath/2007/PartnerControls"/>
    <ds:schemaRef ds:uri="f0ee8362-fa7e-4bc9-ab88-7dcfb17cb19b"/>
  </ds:schemaRefs>
</ds:datastoreItem>
</file>

<file path=customXml/itemProps3.xml><?xml version="1.0" encoding="utf-8"?>
<ds:datastoreItem xmlns:ds="http://schemas.openxmlformats.org/officeDocument/2006/customXml" ds:itemID="{5C18256D-B33F-45EF-A3B8-AF03E9B786E9}"/>
</file>

<file path=customXml/itemProps4.xml><?xml version="1.0" encoding="utf-8"?>
<ds:datastoreItem xmlns:ds="http://schemas.openxmlformats.org/officeDocument/2006/customXml" ds:itemID="{D6ED2471-C0D2-48AF-8C82-8EA403FA2F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6269</TotalTime>
  <Words>1904</Words>
  <Application>Microsoft Office PowerPoint</Application>
  <PresentationFormat>Custom</PresentationFormat>
  <Paragraphs>201</Paragraphs>
  <Slides>24</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MS Mincho</vt:lpstr>
      <vt:lpstr>Segoe UI Semilight</vt:lpstr>
      <vt:lpstr>Segoe UI Semibold</vt:lpstr>
      <vt:lpstr>Segoe UI</vt:lpstr>
      <vt:lpstr>Arial</vt:lpstr>
      <vt:lpstr>Segoe UI Light</vt:lpstr>
      <vt:lpstr>Calibri</vt:lpstr>
      <vt:lpstr>Custom Design</vt:lpstr>
      <vt:lpstr>Data &amp; Analytics Design | Implementation | Supports  </vt:lpstr>
      <vt:lpstr>About Affirma</vt:lpstr>
      <vt:lpstr>PowerPoint Presentation</vt:lpstr>
      <vt:lpstr>PowerPoint Presentation</vt:lpstr>
      <vt:lpstr>Affirma &amp; Microsoft</vt:lpstr>
      <vt:lpstr>Managed Service </vt:lpstr>
      <vt:lpstr>Microsoft OEM – Managed Service</vt:lpstr>
      <vt:lpstr>Xbox Customer Support / Ambassadors – Managed Service</vt:lpstr>
      <vt:lpstr>Xbox Ambassadors – Power BI Details</vt:lpstr>
      <vt:lpstr>Microsoft – Xbox PowerBI Samples</vt:lpstr>
      <vt:lpstr>Microsoft - Voice of the Customer Team</vt:lpstr>
      <vt:lpstr>Microsoft – Operations Managed Service </vt:lpstr>
      <vt:lpstr>Macdonald Miller - PowerBI</vt:lpstr>
      <vt:lpstr>End-end </vt:lpstr>
      <vt:lpstr>Alorica - Data Lake &amp; Analytics Implementation</vt:lpstr>
      <vt:lpstr>Crane Aerospace – Data Lake </vt:lpstr>
      <vt:lpstr>Data Visualization</vt:lpstr>
      <vt:lpstr>SYKES - Power BI Marketing Analytics</vt:lpstr>
      <vt:lpstr>SYKES - Power BI Marketing Analytics</vt:lpstr>
      <vt:lpstr>YoungWilliams – PowerBI Embedding</vt:lpstr>
      <vt:lpstr>Credit Union – PowerBI</vt:lpstr>
      <vt:lpstr>Microsoft | Gaming Compliance Reporting</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Data&amp;Analytics </dc:title>
  <dc:creator>Tyler Cunningham</dc:creator>
  <cp:lastModifiedBy>Elizabeth Morgan</cp:lastModifiedBy>
  <cp:revision>334</cp:revision>
  <cp:lastPrinted>2016-10-17T19:50:15Z</cp:lastPrinted>
  <dcterms:created xsi:type="dcterms:W3CDTF">2013-12-05T17:26:23Z</dcterms:created>
  <dcterms:modified xsi:type="dcterms:W3CDTF">2025-12-05T00:04:27Z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0x0101000D23BCBB7020E34DAE994A365BA94206</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v-arri@microsoft.com</vt:lpwstr>
  </property>
  <property fmtid="{D5CDD505-2E9C-101B-9397-08002B2CF9AE}" pid="6" name="MSIP_Label_f42aa342-8706-4288-bd11-ebb85995028c_SetDate">
    <vt:lpwstr>2018-03-24T00:14:12.0998485Z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xd_Signature">
    <vt:bool>false</vt:bool>
  </property>
  <property fmtid="{D5CDD505-2E9C-101B-9397-08002B2CF9AE}" pid="12" name="xd_ProgID">
    <vt:lpwstr/>
  </property>
  <property fmtid="{D5CDD505-2E9C-101B-9397-08002B2CF9AE}" pid="13" name="ComplianceAssetId">
    <vt:lpwstr/>
  </property>
  <property fmtid="{D5CDD505-2E9C-101B-9397-08002B2CF9AE}" pid="14" name="TemplateUrl">
    <vt:lpwstr/>
  </property>
  <property fmtid="{D5CDD505-2E9C-101B-9397-08002B2CF9AE}" pid="15" name="Business Unit">
    <vt:lpwstr/>
  </property>
  <property fmtid="{D5CDD505-2E9C-101B-9397-08002B2CF9AE}" pid="16" name="Industry">
    <vt:lpwstr>40;#Microsoft|ceaf0ee3-1d3f-400e-9989-74233a9e6ead</vt:lpwstr>
  </property>
  <property fmtid="{D5CDD505-2E9C-101B-9397-08002B2CF9AE}" pid="17" name="Service_x0020_Offering">
    <vt:lpwstr/>
  </property>
  <property fmtid="{D5CDD505-2E9C-101B-9397-08002B2CF9AE}" pid="18" name="Business_x0020_Unit">
    <vt:lpwstr/>
  </property>
  <property fmtid="{D5CDD505-2E9C-101B-9397-08002B2CF9AE}" pid="19" name="_ExtendedDescription">
    <vt:lpwstr/>
  </property>
  <property fmtid="{D5CDD505-2E9C-101B-9397-08002B2CF9AE}" pid="20" name="Service Offering">
    <vt:lpwstr/>
  </property>
  <property fmtid="{D5CDD505-2E9C-101B-9397-08002B2CF9AE}" pid="21" name="Category">
    <vt:lpwstr>6;#Case Study|8faa0ad1-25f0-4f56-8e38-f60e20c455d6</vt:lpwstr>
  </property>
  <property fmtid="{D5CDD505-2E9C-101B-9397-08002B2CF9AE}" pid="22" name="Order">
    <vt:lpwstr>43900.0000000000</vt:lpwstr>
  </property>
  <property fmtid="{D5CDD505-2E9C-101B-9397-08002B2CF9AE}" pid="23" name="TriggerFlowInfo">
    <vt:lpwstr/>
  </property>
  <property fmtid="{D5CDD505-2E9C-101B-9397-08002B2CF9AE}" pid="24" name="SO">
    <vt:lpwstr>9;#;#18;#;#30;#</vt:lpwstr>
  </property>
</Properties>
</file>